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5D492-3487-4AF9-9FB2-C955C418F9CF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89642-4C45-4949-93D5-40CB373FA9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32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89642-4C45-4949-93D5-40CB373FA90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80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22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04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9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15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05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6717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12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34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45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82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00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741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54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9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46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51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2879-20A8-4344-A718-7F95361C614D}" type="datetimeFigureOut">
              <a:rPr lang="hu-HU" smtClean="0"/>
              <a:t>2017.03.28.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E1A4-0F1C-4280-93FA-021EB39EDF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772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93164" y="2624947"/>
            <a:ext cx="8805672" cy="2387600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sz="3600" dirty="0"/>
              <a:t>1. tétel:</a:t>
            </a:r>
            <a:br>
              <a:rPr lang="hu-HU" dirty="0"/>
            </a:br>
            <a:r>
              <a:rPr lang="hu-HU" dirty="0"/>
              <a:t>I. Károly gazdasági reformjai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97" y="426368"/>
            <a:ext cx="2056006" cy="23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9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4" y="2161938"/>
            <a:ext cx="10353762" cy="407613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1301:  III. András halálával kihalt az Árpád-ház</a:t>
            </a:r>
          </a:p>
          <a:p>
            <a:r>
              <a:rPr lang="hu-HU" dirty="0"/>
              <a:t>1301-1308:</a:t>
            </a:r>
          </a:p>
          <a:p>
            <a:pPr lvl="1"/>
            <a:r>
              <a:rPr lang="hu-HU" dirty="0"/>
              <a:t>Interregnum, trónviszályok</a:t>
            </a:r>
          </a:p>
          <a:p>
            <a:pPr lvl="1"/>
            <a:r>
              <a:rPr lang="hu-HU" dirty="0"/>
              <a:t>3 jelölt: Károly Róbert (Anjou), Vencel (cseh), Ottó (bajor)</a:t>
            </a:r>
          </a:p>
          <a:p>
            <a:pPr lvl="1"/>
            <a:r>
              <a:rPr lang="hu-HU" dirty="0"/>
              <a:t>I. Károly: „a háromszor koronázott király”,  hivatalosan </a:t>
            </a:r>
            <a:br>
              <a:rPr lang="hu-HU" dirty="0"/>
            </a:br>
            <a:r>
              <a:rPr lang="hu-HU" dirty="0"/>
              <a:t>1308-1342-ig uralkodott </a:t>
            </a:r>
          </a:p>
          <a:p>
            <a:r>
              <a:rPr lang="hu-HU" dirty="0"/>
              <a:t>A hatalom megszilárdítása</a:t>
            </a:r>
          </a:p>
          <a:p>
            <a:pPr lvl="1"/>
            <a:r>
              <a:rPr lang="hu-HU" dirty="0"/>
              <a:t>Kiskirályok legyőzése</a:t>
            </a:r>
          </a:p>
          <a:p>
            <a:pPr lvl="1"/>
            <a:r>
              <a:rPr lang="hu-HU" dirty="0"/>
              <a:t>1312: rozgonyi csata</a:t>
            </a:r>
          </a:p>
          <a:p>
            <a:pPr lvl="1"/>
            <a:r>
              <a:rPr lang="hu-HU" dirty="0"/>
              <a:t>1321: Csák Máté halála, a háború vége</a:t>
            </a:r>
          </a:p>
          <a:p>
            <a:pPr lvl="1"/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56" y="1612614"/>
            <a:ext cx="3083639" cy="46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4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Gazdasági reformok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722376" y="2096064"/>
                <a:ext cx="10707623" cy="41767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sz="1900" dirty="0"/>
                  <a:t>A király jövedelmi forrásai: </a:t>
                </a:r>
              </a:p>
              <a:p>
                <a:pPr lvl="1"/>
                <a:r>
                  <a:rPr lang="hu-HU" sz="1700" dirty="0"/>
                  <a:t>Királyi földbirtokok után (</a:t>
                </a:r>
                <a:r>
                  <a:rPr lang="hu-HU" sz="1700" i="1" dirty="0" err="1"/>
                  <a:t>domaniális</a:t>
                </a:r>
                <a:r>
                  <a:rPr lang="hu-HU" sz="1700" i="1" dirty="0"/>
                  <a:t>)</a:t>
                </a:r>
              </a:p>
              <a:p>
                <a:pPr lvl="1"/>
                <a:r>
                  <a:rPr lang="hu-HU" sz="1700" dirty="0"/>
                  <a:t>Királyi felségjogon (</a:t>
                </a:r>
                <a:r>
                  <a:rPr lang="hu-HU" sz="1700" i="1" dirty="0"/>
                  <a:t>regálé</a:t>
                </a:r>
                <a:r>
                  <a:rPr lang="hu-HU" sz="1700" dirty="0"/>
                  <a:t>)</a:t>
                </a:r>
              </a:p>
              <a:p>
                <a:r>
                  <a:rPr lang="hu-HU" sz="1900" dirty="0" err="1"/>
                  <a:t>Honorbirtokok</a:t>
                </a:r>
                <a:r>
                  <a:rPr lang="hu-HU" sz="1900" dirty="0"/>
                  <a:t> adományozása, a kincstár megcsappant </a:t>
                </a:r>
                <a14:m>
                  <m:oMath xmlns:m="http://schemas.openxmlformats.org/officeDocument/2006/math">
                    <m:r>
                      <a:rPr lang="hu-HU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u-HU" sz="1900" dirty="0"/>
                  <a:t> regálé jövedelmek növelése</a:t>
                </a:r>
              </a:p>
              <a:p>
                <a:pPr lvl="1"/>
                <a:r>
                  <a:rPr lang="hu-HU" sz="1700" dirty="0"/>
                  <a:t>Nemesfémbányászat fejlesztése </a:t>
                </a:r>
                <a:r>
                  <a:rPr lang="hu-HU" sz="1700" dirty="0">
                    <a:sym typeface="Symbol" panose="05050102010706020507" pitchFamily="18" charset="2"/>
                  </a:rPr>
                  <a:t> </a:t>
                </a:r>
                <a:r>
                  <a:rPr lang="hu-HU" sz="1700" dirty="0"/>
                  <a:t>a bányabér (</a:t>
                </a:r>
                <a:r>
                  <a:rPr lang="hu-HU" sz="1700" i="1" dirty="0" err="1"/>
                  <a:t>urbura</a:t>
                </a:r>
                <a:r>
                  <a:rPr lang="hu-HU" sz="1700" dirty="0"/>
                  <a:t>) 1/3 része a földesúré</a:t>
                </a:r>
              </a:p>
              <a:p>
                <a:pPr lvl="1"/>
                <a:r>
                  <a:rPr lang="hu-HU" sz="1700" dirty="0"/>
                  <a:t>Királyi nemesfém-monopólium: ércek beszolgáltatása (35-40% haszon a kamarának)</a:t>
                </a:r>
              </a:p>
              <a:p>
                <a:pPr lvl="1"/>
                <a:r>
                  <a:rPr lang="hu-HU" sz="1700" dirty="0"/>
                  <a:t>Értékálló aranyforint veretése (1325), később értékálló ezüstdénár is</a:t>
                </a:r>
              </a:p>
              <a:p>
                <a:pPr lvl="2"/>
                <a:r>
                  <a:rPr lang="hu-HU" sz="1500" dirty="0"/>
                  <a:t>Emiatt </a:t>
                </a:r>
                <a:r>
                  <a:rPr lang="hu-HU" sz="1500" dirty="0">
                    <a:sym typeface="Symbol" panose="05050102010706020507" pitchFamily="18" charset="2"/>
                  </a:rPr>
                  <a:t>a király elesett </a:t>
                </a:r>
                <a:r>
                  <a:rPr lang="hu-HU" sz="1500" i="1" dirty="0">
                    <a:sym typeface="Symbol" panose="05050102010706020507" pitchFamily="18" charset="2"/>
                  </a:rPr>
                  <a:t>a kamara haszná</a:t>
                </a:r>
                <a:r>
                  <a:rPr lang="hu-HU" sz="1500" dirty="0">
                    <a:sym typeface="Symbol" panose="05050102010706020507" pitchFamily="18" charset="2"/>
                  </a:rPr>
                  <a:t>tól, így új adótípust kellett bevezetnie</a:t>
                </a:r>
              </a:p>
              <a:p>
                <a:pPr lvl="1"/>
                <a:r>
                  <a:rPr lang="hu-HU" sz="1700" dirty="0"/>
                  <a:t>Kapuadó (1336) </a:t>
                </a:r>
                <a:r>
                  <a:rPr lang="hu-HU" sz="1700" dirty="0">
                    <a:sym typeface="Symbol" panose="05050102010706020507" pitchFamily="18" charset="2"/>
                  </a:rPr>
                  <a:t> első olyan adó, melyet kizárólagosan a jobbágyokra vetettek ki</a:t>
                </a:r>
              </a:p>
              <a:p>
                <a:pPr lvl="1"/>
                <a:r>
                  <a:rPr lang="hu-HU" sz="1700" dirty="0"/>
                  <a:t>Harmincadvám (kereskedőknek)</a:t>
                </a:r>
              </a:p>
              <a:p>
                <a:pPr lvl="1"/>
                <a:r>
                  <a:rPr lang="hu-HU" sz="1700" dirty="0"/>
                  <a:t>Városok, kereskedelem támogatása</a:t>
                </a: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2376" y="2096064"/>
                <a:ext cx="10707623" cy="4176720"/>
              </a:xfrm>
              <a:blipFill>
                <a:blip r:embed="rId3"/>
                <a:stretch>
                  <a:fillRect l="-569" t="-10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77" y="1841808"/>
            <a:ext cx="2716299" cy="13581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22" y="1841808"/>
            <a:ext cx="2657251" cy="13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Külpolitika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4" y="2105208"/>
            <a:ext cx="10353762" cy="3695136"/>
          </a:xfrm>
        </p:spPr>
        <p:txBody>
          <a:bodyPr/>
          <a:lstStyle/>
          <a:p>
            <a:r>
              <a:rPr lang="hu-HU" dirty="0"/>
              <a:t>Külkereskedelem erősítése</a:t>
            </a:r>
          </a:p>
          <a:p>
            <a:r>
              <a:rPr lang="hu-HU" dirty="0"/>
              <a:t>Visegrádi királytalálkozó:</a:t>
            </a:r>
          </a:p>
          <a:p>
            <a:pPr lvl="1"/>
            <a:r>
              <a:rPr lang="hu-HU" dirty="0"/>
              <a:t>Luxemburgi János (cseh) és III. Kázmér (lengyel) királyok</a:t>
            </a:r>
          </a:p>
          <a:p>
            <a:pPr lvl="1"/>
            <a:r>
              <a:rPr lang="hu-HU" dirty="0"/>
              <a:t>Bécset elkerülő, új kereskedelmi útvonal létrehozása (árumegállító jog miatt)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 b="12299"/>
          <a:stretch/>
        </p:blipFill>
        <p:spPr>
          <a:xfrm>
            <a:off x="1591827" y="4326986"/>
            <a:ext cx="8997696" cy="21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51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Damaszt</Template>
  <TotalTime>132</TotalTime>
  <Words>172</Words>
  <Application>Microsoft Office PowerPoint</Application>
  <PresentationFormat>Szélesvásznú</PresentationFormat>
  <Paragraphs>29</Paragraphs>
  <Slides>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1" baseType="lpstr">
      <vt:lpstr>Arial</vt:lpstr>
      <vt:lpstr>Bookman Old Style</vt:lpstr>
      <vt:lpstr>Calibri</vt:lpstr>
      <vt:lpstr>Cambria Math</vt:lpstr>
      <vt:lpstr>Rockwell</vt:lpstr>
      <vt:lpstr>Symbol</vt:lpstr>
      <vt:lpstr>Damask</vt:lpstr>
      <vt:lpstr> 1. tétel: I. Károly gazdasági reformjai</vt:lpstr>
      <vt:lpstr>Előzmények</vt:lpstr>
      <vt:lpstr>Gazdasági reformok</vt:lpstr>
      <vt:lpstr>Külpolitika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Károly gazdasági reformjai</dc:title>
  <dc:creator>Róbert</dc:creator>
  <cp:lastModifiedBy>Róbert</cp:lastModifiedBy>
  <cp:revision>44</cp:revision>
  <dcterms:created xsi:type="dcterms:W3CDTF">2017-03-12T15:24:55Z</dcterms:created>
  <dcterms:modified xsi:type="dcterms:W3CDTF">2017-03-28T15:14:58Z</dcterms:modified>
</cp:coreProperties>
</file>