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58" r:id="rId6"/>
    <p:sldId id="259" r:id="rId7"/>
    <p:sldId id="264" r:id="rId8"/>
    <p:sldId id="261" r:id="rId9"/>
    <p:sldId id="263" r:id="rId10"/>
    <p:sldId id="260" r:id="rId11"/>
    <p:sldId id="269" r:id="rId12"/>
    <p:sldId id="267" r:id="rId1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A nemzetiségek aránya a XVIII. század végén</c:v>
                </c:pt>
              </c:strCache>
            </c:strRef>
          </c:tx>
          <c:cat>
            <c:strRef>
              <c:f>Munka1!$A$2:$A$9</c:f>
              <c:strCache>
                <c:ptCount val="8"/>
                <c:pt idx="0">
                  <c:v>magyar</c:v>
                </c:pt>
                <c:pt idx="1">
                  <c:v>német</c:v>
                </c:pt>
                <c:pt idx="2">
                  <c:v>román</c:v>
                </c:pt>
                <c:pt idx="3">
                  <c:v>szlovák</c:v>
                </c:pt>
                <c:pt idx="4">
                  <c:v>ruszin</c:v>
                </c:pt>
                <c:pt idx="5">
                  <c:v>horvát</c:v>
                </c:pt>
                <c:pt idx="6">
                  <c:v>szerb</c:v>
                </c:pt>
                <c:pt idx="7">
                  <c:v>egyéb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44.8</c:v>
                </c:pt>
                <c:pt idx="1">
                  <c:v>11.6</c:v>
                </c:pt>
                <c:pt idx="2" formatCode="dd/mmm">
                  <c:v>10.200000000000001</c:v>
                </c:pt>
                <c:pt idx="3">
                  <c:v>3.4</c:v>
                </c:pt>
                <c:pt idx="5">
                  <c:v>9.1</c:v>
                </c:pt>
                <c:pt idx="6">
                  <c:v>6.5</c:v>
                </c:pt>
                <c:pt idx="7">
                  <c:v>0.70000000000000029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7399724862689978"/>
          <c:y val="0.1955781082920191"/>
          <c:w val="0.21023924533766397"/>
          <c:h val="0.8044218917079806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1491631"/>
            <a:ext cx="7200800" cy="1080120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2841780"/>
            <a:ext cx="7200800" cy="108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2628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30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794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57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07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89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657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53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4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1119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121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13589"/>
            <a:ext cx="8229600" cy="329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FC35-C39B-4800-A113-42BD2F0D5E36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5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u/url?sa=i&amp;rct=j&amp;q=&amp;esrc=s&amp;source=images&amp;cd=&amp;docid=XPnB6WXDCuDzMM&amp;tbnid=RUoJkxoIkLrHaM:&amp;ved=0CAYQjRw&amp;url=http://ome-lexikon.uni-oldenburg.de/54195.html&amp;ei=UOchU5_oFsLftAaB5ICgCQ&amp;bvm=bv.62922401,d.Yms&amp;psig=AFQjCNGijAlhMPGcxGjRvXVF0MFrr-1CWg&amp;ust=13948171276884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fbcdn-sphotos-c-a.akamaihd.net/hphotos-ak-ash3/53439_279136625539763_1985351654_o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1214428"/>
            <a:ext cx="7200800" cy="1571635"/>
          </a:xfrm>
        </p:spPr>
        <p:txBody>
          <a:bodyPr>
            <a:normAutofit/>
          </a:bodyPr>
          <a:lstStyle/>
          <a:p>
            <a:r>
              <a:rPr lang="hu-HU" b="1" dirty="0" smtClean="0"/>
              <a:t>Demográfiai változások </a:t>
            </a:r>
            <a:br>
              <a:rPr lang="hu-HU" b="1" dirty="0" smtClean="0"/>
            </a:br>
            <a:r>
              <a:rPr lang="hu-HU" b="1" dirty="0" smtClean="0"/>
              <a:t>a XVIII. századi Magyarországon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329"/>
    </mc:Choice>
    <mc:Fallback>
      <p:transition spd="slow" advTm="55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67" y="0"/>
            <a:ext cx="66619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6626522" y="3570704"/>
            <a:ext cx="226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Magyarországi népviseletek a XIX. századból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237"/>
    </mc:Choice>
    <mc:Fallback>
      <p:transition spd="slow" advTm="462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627534"/>
            <a:ext cx="1944216" cy="72008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Változások</a:t>
            </a:r>
            <a:endParaRPr lang="hu-HU" sz="3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428860" y="142859"/>
          <a:ext cx="6643735" cy="172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795"/>
                <a:gridCol w="3682940"/>
              </a:tblGrid>
              <a:tr h="642941">
                <a:tc gridSpan="2">
                  <a:txBody>
                    <a:bodyPr/>
                    <a:lstStyle/>
                    <a:p>
                      <a:pPr algn="ctr"/>
                      <a:endParaRPr lang="hu-HU" dirty="0" smtClean="0"/>
                    </a:p>
                    <a:p>
                      <a:pPr algn="ctr"/>
                      <a:r>
                        <a:rPr lang="hu-HU" sz="2000" dirty="0" smtClean="0"/>
                        <a:t>Magyarország népessége (Horvátországgal</a:t>
                      </a:r>
                      <a:r>
                        <a:rPr lang="hu-HU" sz="2000" baseline="0" dirty="0" smtClean="0"/>
                        <a:t> együtt)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68676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 XVIII. század elején (becslés)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 XVIII. század végén (népszámlálás)</a:t>
                      </a:r>
                      <a:endParaRPr lang="hu-HU" dirty="0"/>
                    </a:p>
                  </a:txBody>
                  <a:tcPr/>
                </a:tc>
              </a:tr>
              <a:tr h="3514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 millió 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9,5 millió fő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192210474"/>
              </p:ext>
            </p:extLst>
          </p:nvPr>
        </p:nvGraphicFramePr>
        <p:xfrm>
          <a:off x="17200" y="2000246"/>
          <a:ext cx="5929354" cy="314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Kép 6" descr="Jobbagy_es_foldes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694" y="1928808"/>
            <a:ext cx="2514023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870"/>
    </mc:Choice>
    <mc:Fallback>
      <p:transition spd="slow" advTm="1498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Vázlat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Magyarország demográfiai állapota a felszabadító háború után</a:t>
            </a:r>
          </a:p>
          <a:p>
            <a:r>
              <a:rPr lang="hu-HU" dirty="0" smtClean="0"/>
              <a:t>Az ország újjáépítése: </a:t>
            </a:r>
          </a:p>
          <a:p>
            <a:pPr lvl="1"/>
            <a:r>
              <a:rPr lang="hu-HU" dirty="0" smtClean="0"/>
              <a:t>bevándorlás</a:t>
            </a:r>
          </a:p>
          <a:p>
            <a:pPr lvl="1"/>
            <a:r>
              <a:rPr lang="hu-HU" dirty="0" smtClean="0"/>
              <a:t>belső vándorlás</a:t>
            </a:r>
          </a:p>
          <a:p>
            <a:pPr lvl="1"/>
            <a:r>
              <a:rPr lang="hu-HU" dirty="0" smtClean="0"/>
              <a:t>b</a:t>
            </a:r>
            <a:r>
              <a:rPr lang="hu-HU" smtClean="0"/>
              <a:t>etelepítés</a:t>
            </a:r>
            <a:endParaRPr lang="hu-HU" dirty="0" smtClean="0"/>
          </a:p>
          <a:p>
            <a:r>
              <a:rPr lang="hu-HU" dirty="0" smtClean="0"/>
              <a:t>Az ország nemzetiségi összetételének megváltozása</a:t>
            </a:r>
          </a:p>
          <a:p>
            <a:r>
              <a:rPr lang="hu-HU" dirty="0" smtClean="0"/>
              <a:t>Erdély sajátos demográfiai helyzete</a:t>
            </a:r>
          </a:p>
          <a:p>
            <a:r>
              <a:rPr lang="hu-HU" dirty="0" smtClean="0"/>
              <a:t>A soknemzetiségű ország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56"/>
    </mc:Choice>
    <mc:Fallback>
      <p:transition spd="slow" advTm="38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-92546"/>
            <a:ext cx="8579296" cy="72008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népesség alakulása (1500-1800)</a:t>
            </a:r>
            <a:endParaRPr lang="hu-H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44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Kép 3" descr="3karo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928675"/>
            <a:ext cx="2580584" cy="32302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286512" y="428626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III. Károly (1711-1740)</a:t>
            </a:r>
            <a:endParaRPr lang="hu-HU" sz="2000" b="1" dirty="0"/>
          </a:p>
        </p:txBody>
      </p:sp>
      <p:pic>
        <p:nvPicPr>
          <p:cNvPr id="6" name="Kép 5" descr="Monarch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00114"/>
            <a:ext cx="2037739" cy="207170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572000" y="3143254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A Habsburg Birodalom címere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904"/>
    </mc:Choice>
    <mc:Fallback>
      <p:transition spd="slow" advTm="339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55552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elpusztult Buda (1686)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843558"/>
            <a:ext cx="71399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4531" y="1369758"/>
            <a:ext cx="1914845" cy="339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7000892" y="4748462"/>
            <a:ext cx="21431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Cigányasszony</a:t>
            </a:r>
            <a:endParaRPr lang="hu-H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810"/>
    </mc:Choice>
    <mc:Fallback>
      <p:transition spd="slow" advTm="568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3478"/>
            <a:ext cx="8686800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Magyarország a XVIII. században</a:t>
            </a:r>
            <a:endParaRPr lang="hu-H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928676"/>
            <a:ext cx="6210461" cy="423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56" y="987574"/>
            <a:ext cx="2578853" cy="300039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10460" y="4222094"/>
            <a:ext cx="2928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Mária Terézia (1740-1780)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240"/>
    </mc:Choice>
    <mc:Fallback>
      <p:transition spd="slow" advTm="802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4678810" cy="69954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Bevándorlás-betelepülés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99542"/>
            <a:ext cx="5619418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952" y="195486"/>
            <a:ext cx="34334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5689952" y="4227934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Magyar jobbágy pár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985"/>
    </mc:Choice>
    <mc:Fallback>
      <p:transition spd="slow" advTm="2789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4321620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Buda és Pest 1787-ben</a:t>
            </a:r>
            <a:endParaRPr lang="hu-H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6"/>
            <a:ext cx="784286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Kép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314" y="0"/>
            <a:ext cx="1863686" cy="228599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929586" y="242887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II. József (1780-1790)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032"/>
    </mc:Choice>
    <mc:Fallback>
      <p:transition spd="slow" advTm="1040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7155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Telepített német falvak (Bánát, Temes vármegye)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1506" name="Picture 2" descr="http://ome-lexikon.uni-oldenburg.de/download/grosse_bilder/Charlottenburg/Charlottenburg0001_Gross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15"/>
            <a:ext cx="4853680" cy="4143386"/>
          </a:xfrm>
          <a:prstGeom prst="rect">
            <a:avLst/>
          </a:prstGeom>
          <a:noFill/>
        </p:spPr>
      </p:pic>
      <p:pic>
        <p:nvPicPr>
          <p:cNvPr id="21508" name="Picture 4" descr="Charlottenburg, Banat, Timis Romania  https://www.facebook.com/banatuldealtadat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596" y="1000115"/>
            <a:ext cx="4143404" cy="277540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000596" y="386789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Saroltavár</a:t>
            </a:r>
            <a:r>
              <a:rPr lang="hu-HU" sz="2000" b="1" dirty="0" smtClean="0"/>
              <a:t> terve és mai képe (Románia)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162"/>
    </mc:Choice>
    <mc:Fallback>
      <p:transition spd="slow" advTm="351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16" y="28576"/>
            <a:ext cx="8229600" cy="5269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Magyarország népei a XVIII. század végén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99542"/>
            <a:ext cx="7002388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0608" y="714362"/>
            <a:ext cx="2083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7000860" y="321469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Sváb parasztok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4864"/>
    </mc:Choice>
    <mc:Fallback>
      <p:transition spd="slow" advTm="1348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3478"/>
            <a:ext cx="6286480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Erdély népei a XVIII. század végén</a:t>
            </a:r>
            <a:endParaRPr lang="hu-H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74592"/>
            <a:ext cx="4790582" cy="426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000628" y="400233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Román </a:t>
            </a:r>
          </a:p>
          <a:p>
            <a:pPr algn="r"/>
            <a:r>
              <a:rPr lang="hu-HU" sz="2000" b="1" dirty="0" smtClean="0"/>
              <a:t>férfi és nő</a:t>
            </a:r>
            <a:endParaRPr lang="hu-HU" sz="2000" b="1" dirty="0"/>
          </a:p>
        </p:txBody>
      </p:sp>
      <p:pic>
        <p:nvPicPr>
          <p:cNvPr id="6" name="Kép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82" y="1000114"/>
            <a:ext cx="1424491" cy="16436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797734" y="2743067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Erdély címere</a:t>
            </a:r>
            <a:endParaRPr lang="hu-HU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614" y="1142989"/>
            <a:ext cx="2801386" cy="35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4728"/>
    </mc:Choice>
    <mc:Fallback>
      <p:transition spd="slow" advTm="747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K sablon 16x9 oldalará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NTK sablon 16x9 oldalarány</Template>
  <TotalTime>297</TotalTime>
  <Words>159</Words>
  <Application>Microsoft Office PowerPoint</Application>
  <PresentationFormat>Diavetítés a képernyőre (16:9 oldalarány)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NTK sablon 16x9 oldalarány</vt:lpstr>
      <vt:lpstr>Demográfiai változások  a XVIII. századi Magyarországon</vt:lpstr>
      <vt:lpstr>A népesség alakulása (1500-1800)</vt:lpstr>
      <vt:lpstr>Az elpusztult Buda (1686)</vt:lpstr>
      <vt:lpstr>Magyarország a XVIII. században</vt:lpstr>
      <vt:lpstr>Bevándorlás-betelepülés</vt:lpstr>
      <vt:lpstr>Buda és Pest 1787-ben</vt:lpstr>
      <vt:lpstr>Telepített német falvak (Bánát, Temes vármegye) </vt:lpstr>
      <vt:lpstr>Magyarország népei a XVIII. század végén</vt:lpstr>
      <vt:lpstr>Erdély népei a XVIII. század végén</vt:lpstr>
      <vt:lpstr>10. dia</vt:lpstr>
      <vt:lpstr>Változások</vt:lpstr>
      <vt:lpstr>Vázlat</vt:lpstr>
    </vt:vector>
  </TitlesOfParts>
  <Company>Fazekas Mihály 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foki</dc:creator>
  <cp:lastModifiedBy>foki</cp:lastModifiedBy>
  <cp:revision>72</cp:revision>
  <dcterms:created xsi:type="dcterms:W3CDTF">2014-03-13T16:44:40Z</dcterms:created>
  <dcterms:modified xsi:type="dcterms:W3CDTF">2014-04-09T07:22:43Z</dcterms:modified>
</cp:coreProperties>
</file>