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8" r:id="rId4"/>
    <p:sldId id="258" r:id="rId5"/>
    <p:sldId id="262" r:id="rId6"/>
    <p:sldId id="273" r:id="rId7"/>
    <p:sldId id="269" r:id="rId8"/>
    <p:sldId id="264" r:id="rId9"/>
    <p:sldId id="266" r:id="rId10"/>
    <p:sldId id="265" r:id="rId11"/>
    <p:sldId id="267" r:id="rId12"/>
    <p:sldId id="271" r:id="rId13"/>
    <p:sldId id="270" r:id="rId14"/>
    <p:sldId id="263" r:id="rId15"/>
    <p:sldId id="259" r:id="rId16"/>
    <p:sldId id="261" r:id="rId17"/>
    <p:sldId id="260" r:id="rId18"/>
    <p:sldId id="272" r:id="rId19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66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1491631"/>
            <a:ext cx="7200800" cy="1080120"/>
          </a:xfrm>
        </p:spPr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600" y="2841780"/>
            <a:ext cx="7200800" cy="10801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2017.03.24.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628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2017.03.24.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303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2017.03.24.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794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2017.03.24.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7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2017.03.24.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074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2017.03.24.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92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2017.03.24.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657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2017.03.24.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533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2017.03.24.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4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2017.03.24.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119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FC35-C39B-4800-A113-42BD2F0D5E36}" type="datetimeFigureOut">
              <a:rPr lang="hu-HU" smtClean="0"/>
              <a:pPr/>
              <a:t>2017.03.24.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121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30349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13589"/>
            <a:ext cx="8229600" cy="3294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7FC35-C39B-4800-A113-42BD2F0D5E36}" type="datetimeFigureOut">
              <a:rPr lang="hu-HU" smtClean="0"/>
              <a:pPr/>
              <a:t>2017.03.24.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37C88-9E43-4B1D-86FE-C479425D7E8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53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A reformáció főbb irányzatai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399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507288" cy="720080"/>
          </a:xfrm>
        </p:spPr>
        <p:txBody>
          <a:bodyPr/>
          <a:lstStyle/>
          <a:p>
            <a:r>
              <a:rPr lang="hu-HU" sz="3200" dirty="0" smtClean="0"/>
              <a:t>Ellentétek, viták</a:t>
            </a:r>
            <a:endParaRPr lang="hu-H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14"/>
            <a:ext cx="3286675" cy="396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Kép 3" descr="402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14296"/>
            <a:ext cx="5689114" cy="350046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688818" y="3714758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 smtClean="0"/>
              <a:t>Korabeli karikatúra: Luther az igaz hit képviselője</a:t>
            </a:r>
            <a:endParaRPr lang="hu-HU" sz="2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411760" y="4257744"/>
            <a:ext cx="4462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Korabeli karikatúra: Luther, </a:t>
            </a:r>
            <a:br>
              <a:rPr lang="hu-HU" sz="2000" dirty="0" smtClean="0"/>
            </a:br>
            <a:r>
              <a:rPr lang="hu-HU" sz="2000" dirty="0" smtClean="0"/>
              <a:t>mint az ördög  dudája</a:t>
            </a:r>
            <a:endParaRPr lang="hu-H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85734"/>
            <a:ext cx="8229600" cy="648072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kálvini reformáció (1536)</a:t>
            </a:r>
            <a:endParaRPr lang="hu-H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0022" y="142858"/>
            <a:ext cx="3863978" cy="455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428596" y="1142990"/>
            <a:ext cx="4643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Eleve elrendelés</a:t>
            </a:r>
            <a:r>
              <a:rPr lang="hu-HU" sz="2400" dirty="0" smtClean="0"/>
              <a:t>: üdvösségre vagy kárhozatra (predesztináció)</a:t>
            </a:r>
          </a:p>
          <a:p>
            <a:r>
              <a:rPr lang="hu-HU" sz="2400" b="1" dirty="0" smtClean="0"/>
              <a:t>Dolgos élet: </a:t>
            </a:r>
            <a:r>
              <a:rPr lang="hu-HU" sz="2400" dirty="0" smtClean="0"/>
              <a:t>az evilági siker az üdvözülés jele lehet</a:t>
            </a:r>
          </a:p>
          <a:p>
            <a:r>
              <a:rPr lang="hu-HU" sz="2400" b="1" dirty="0" smtClean="0"/>
              <a:t>Önálló közösségek - </a:t>
            </a:r>
            <a:r>
              <a:rPr lang="hu-HU" sz="2400" dirty="0" smtClean="0"/>
              <a:t>választott világiak (presbiterek)</a:t>
            </a:r>
          </a:p>
          <a:p>
            <a:r>
              <a:rPr lang="hu-HU" sz="2400" b="1" dirty="0" smtClean="0"/>
              <a:t>Ellenőrzött hatalom </a:t>
            </a:r>
            <a:r>
              <a:rPr lang="hu-HU" sz="2400" dirty="0" smtClean="0"/>
              <a:t>- zsarnokölési elmélet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071934" y="457201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Kálvin</a:t>
            </a:r>
            <a:endParaRPr lang="hu-H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1470"/>
            <a:ext cx="8686800" cy="504056"/>
          </a:xfrm>
        </p:spPr>
        <p:txBody>
          <a:bodyPr>
            <a:noAutofit/>
          </a:bodyPr>
          <a:lstStyle/>
          <a:p>
            <a:r>
              <a:rPr lang="hu-HU" sz="3200" dirty="0" smtClean="0"/>
              <a:t>A református templom</a:t>
            </a:r>
            <a:endParaRPr lang="hu-HU" sz="3200" dirty="0"/>
          </a:p>
        </p:txBody>
      </p:sp>
      <p:pic>
        <p:nvPicPr>
          <p:cNvPr id="4" name="Tartalom helye 3" descr="269_reformatus_templom_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52994"/>
            <a:ext cx="5364088" cy="4490508"/>
          </a:xfrm>
        </p:spPr>
      </p:pic>
      <p:pic>
        <p:nvPicPr>
          <p:cNvPr id="6" name="Kép 5" descr="mt232tb0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970" y="0"/>
            <a:ext cx="366903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229600" cy="652441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Anglikán reformáció (1534)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399px-Henry8Eng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03911"/>
            <a:ext cx="2952328" cy="443959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286116" y="1071552"/>
            <a:ext cx="5214974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VIII. Henrik hozta létre</a:t>
            </a:r>
          </a:p>
          <a:p>
            <a:r>
              <a:rPr lang="hu-HU" sz="2400" dirty="0" smtClean="0"/>
              <a:t>Feje az angol király</a:t>
            </a:r>
          </a:p>
          <a:p>
            <a:r>
              <a:rPr lang="hu-HU" sz="2400" dirty="0" smtClean="0"/>
              <a:t>Püspöki egyház (hierarchia)</a:t>
            </a:r>
          </a:p>
          <a:p>
            <a:r>
              <a:rPr lang="hu-HU" sz="2400" dirty="0" smtClean="0"/>
              <a:t>Anyanyelvi igehirdetés</a:t>
            </a:r>
          </a:p>
          <a:p>
            <a:r>
              <a:rPr lang="hu-HU" sz="2400" dirty="0" smtClean="0"/>
              <a:t>Szerzetesrendek feloszlatása</a:t>
            </a:r>
          </a:p>
          <a:p>
            <a:r>
              <a:rPr lang="hu-HU" sz="2400" dirty="0" smtClean="0"/>
              <a:t>A katolikushoz hasonló szertartásrend (liturgia)</a:t>
            </a:r>
          </a:p>
          <a:p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286116" y="4214824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VIII. Henrik  angol király (1509-1547)</a:t>
            </a:r>
            <a:endParaRPr lang="hu-H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24602"/>
            <a:ext cx="8625136" cy="648072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reformáció irányzatai</a:t>
            </a:r>
            <a:endParaRPr lang="hu-H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5567"/>
            <a:ext cx="6971666" cy="422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Kép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142858"/>
            <a:ext cx="2000249" cy="2000249"/>
          </a:xfrm>
          <a:prstGeom prst="rect">
            <a:avLst/>
          </a:prstGeom>
        </p:spPr>
      </p:pic>
      <p:pic>
        <p:nvPicPr>
          <p:cNvPr id="5" name="Kép 4" descr="230639_487871001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960" y="2714627"/>
            <a:ext cx="2001227" cy="185738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858016" y="2285998"/>
            <a:ext cx="228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 smtClean="0"/>
              <a:t>Protestáns jelképek</a:t>
            </a:r>
            <a:endParaRPr lang="hu-H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579296" cy="648072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tridenti zsinat legfontosabb határozatai</a:t>
            </a:r>
            <a:endParaRPr lang="hu-HU" sz="32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886639"/>
              </p:ext>
            </p:extLst>
          </p:nvPr>
        </p:nvGraphicFramePr>
        <p:xfrm>
          <a:off x="107504" y="915566"/>
          <a:ext cx="8856984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6984"/>
              </a:tblGrid>
              <a:tr h="489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sym typeface="Wingdings"/>
                        </a:rPr>
                        <a:t></a:t>
                      </a:r>
                      <a:r>
                        <a:rPr lang="hu-HU" sz="1800" dirty="0">
                          <a:effectLst/>
                        </a:rPr>
                        <a:t> A pápa hatalmának, szerepének megerősítése.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sym typeface="Wingdings"/>
                        </a:rPr>
                        <a:t></a:t>
                      </a:r>
                      <a:r>
                        <a:rPr lang="hu-HU" sz="1800" dirty="0">
                          <a:effectLst/>
                        </a:rPr>
                        <a:t> A püspökök kötelesek állandóan egyházmegyéjükben tartózkodni!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1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sym typeface="Wingdings"/>
                        </a:rPr>
                        <a:t></a:t>
                      </a:r>
                      <a:r>
                        <a:rPr lang="hu-HU" sz="1800" dirty="0">
                          <a:effectLst/>
                        </a:rPr>
                        <a:t> A püspökök kötelesek felügyelni a rájuk bízott papság </a:t>
                      </a:r>
                      <a:r>
                        <a:rPr lang="hu-HU" sz="1800" dirty="0" smtClean="0">
                          <a:effectLst/>
                        </a:rPr>
                        <a:t>erkölcseire </a:t>
                      </a:r>
                      <a:r>
                        <a:rPr lang="hu-HU" sz="1800" dirty="0">
                          <a:effectLst/>
                        </a:rPr>
                        <a:t>és arra, hogyan látják el feladataikat!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sym typeface="Wingdings"/>
                        </a:rPr>
                        <a:t></a:t>
                      </a:r>
                      <a:r>
                        <a:rPr lang="hu-HU" sz="1800" dirty="0">
                          <a:effectLst/>
                        </a:rPr>
                        <a:t> Szemináriumok (papnevelő intézetek) felállítása.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sym typeface="Wingdings"/>
                        </a:rPr>
                        <a:t></a:t>
                      </a:r>
                      <a:r>
                        <a:rPr lang="hu-HU" sz="1800" dirty="0">
                          <a:effectLst/>
                        </a:rPr>
                        <a:t> A búcsúcédulák árusításának eltörlése. 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sym typeface="Wingdings"/>
                        </a:rPr>
                        <a:t></a:t>
                      </a:r>
                      <a:r>
                        <a:rPr lang="hu-HU" sz="1800" dirty="0">
                          <a:effectLst/>
                        </a:rPr>
                        <a:t> Tilos az egyházon belüli tisztségek és jövedelmek halmozása!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1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sym typeface="Wingdings"/>
                        </a:rPr>
                        <a:t></a:t>
                      </a:r>
                      <a:r>
                        <a:rPr lang="hu-HU" sz="1800" baseline="0" dirty="0" smtClean="0">
                          <a:effectLst/>
                          <a:sym typeface="Wingdings"/>
                        </a:rPr>
                        <a:t> </a:t>
                      </a:r>
                      <a:r>
                        <a:rPr lang="hu-HU" sz="1800" dirty="0" smtClean="0">
                          <a:effectLst/>
                        </a:rPr>
                        <a:t>Megerősítették </a:t>
                      </a:r>
                      <a:r>
                        <a:rPr lang="hu-HU" sz="1800" dirty="0">
                          <a:effectLst/>
                        </a:rPr>
                        <a:t>a gyónás szentségét, a tisztítótűzről szóló dogmát és a szentek tiszteletét.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sym typeface="Wingdings"/>
                        </a:rPr>
                        <a:t></a:t>
                      </a:r>
                      <a:r>
                        <a:rPr lang="hu-HU" sz="1800" dirty="0">
                          <a:effectLst/>
                        </a:rPr>
                        <a:t> A tiltott könyvek jegyzékének (Index) összeállítása.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56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86578" y="0"/>
            <a:ext cx="2249918" cy="2143122"/>
          </a:xfrm>
        </p:spPr>
        <p:txBody>
          <a:bodyPr>
            <a:noAutofit/>
          </a:bodyPr>
          <a:lstStyle/>
          <a:p>
            <a:r>
              <a:rPr lang="hu-HU" sz="3200" dirty="0" smtClean="0"/>
              <a:t>A katolicizmus térhódítása</a:t>
            </a:r>
            <a:endParaRPr lang="hu-HU" sz="3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46845" cy="4929203"/>
          </a:xfrm>
        </p:spPr>
      </p:pic>
      <p:pic>
        <p:nvPicPr>
          <p:cNvPr id="5" name="Kép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1857370"/>
            <a:ext cx="2143125" cy="21431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072330" y="414338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Katolikus jelkép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9469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A reformáció átalakította: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dirty="0" smtClean="0"/>
              <a:t>a vallási életet (anyanyelvi istentisztelet, választott lelkész, „olcsó” egyház) </a:t>
            </a:r>
          </a:p>
          <a:p>
            <a:pPr marL="0" indent="0">
              <a:buNone/>
            </a:pPr>
            <a:r>
              <a:rPr lang="hu-HU" dirty="0" smtClean="0"/>
              <a:t>az emberek mindennapi gondolkodását (az uralkodói hatalomról, a pénzügyekről, a kamatról, és a munkáról vallott nézetek) </a:t>
            </a:r>
          </a:p>
          <a:p>
            <a:pPr marL="0" indent="0">
              <a:buNone/>
            </a:pPr>
            <a:r>
              <a:rPr lang="hu-HU" dirty="0" smtClean="0"/>
              <a:t>a kultúrát (hitviták, anyanyelvi könyvkiadás, iskolázás). </a:t>
            </a:r>
          </a:p>
          <a:p>
            <a:pPr marL="0" indent="0">
              <a:buNone/>
            </a:pPr>
            <a:r>
              <a:rPr lang="hu-HU" dirty="0" smtClean="0"/>
              <a:t> a katolikus egyházat  (katolikus megújulás-tridenti zsinat)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225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Vázlat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katolikus </a:t>
            </a:r>
            <a:r>
              <a:rPr lang="hu-HU" smtClean="0"/>
              <a:t>egyház válsága(i)</a:t>
            </a:r>
            <a:endParaRPr lang="hu-HU" dirty="0" smtClean="0"/>
          </a:p>
          <a:p>
            <a:r>
              <a:rPr lang="hu-HU" dirty="0" smtClean="0"/>
              <a:t>Luther fellépése és tanításai</a:t>
            </a:r>
          </a:p>
          <a:p>
            <a:r>
              <a:rPr lang="hu-HU" dirty="0" smtClean="0"/>
              <a:t>A reformáció elterjedése</a:t>
            </a:r>
          </a:p>
          <a:p>
            <a:r>
              <a:rPr lang="hu-HU" dirty="0" smtClean="0"/>
              <a:t>Kálvin reformációja</a:t>
            </a:r>
          </a:p>
          <a:p>
            <a:r>
              <a:rPr lang="hu-HU" dirty="0" smtClean="0"/>
              <a:t>Egyéb irányzatok</a:t>
            </a:r>
          </a:p>
          <a:p>
            <a:r>
              <a:rPr lang="hu-HU" dirty="0" smtClean="0"/>
              <a:t>Ellenreformáció és katolikus megújulás</a:t>
            </a:r>
          </a:p>
          <a:p>
            <a:r>
              <a:rPr lang="hu-HU" dirty="0" smtClean="0"/>
              <a:t>A reformáció hatása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Válságok és reformok a középkori egyházban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110412"/>
              </p:ext>
            </p:extLst>
          </p:nvPr>
        </p:nvGraphicFramePr>
        <p:xfrm>
          <a:off x="395536" y="915566"/>
          <a:ext cx="8496944" cy="4176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548"/>
                <a:gridCol w="3544698"/>
                <a:gridCol w="3544698"/>
              </a:tblGrid>
              <a:tr h="35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Idő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Válságjelenségek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Megoldási kísérletek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XI. század</a:t>
                      </a:r>
                      <a:endParaRPr lang="hu-H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effectLst/>
                        </a:rPr>
                        <a:t>szimónia</a:t>
                      </a:r>
                      <a:r>
                        <a:rPr lang="hu-HU" sz="1800" dirty="0">
                          <a:effectLst/>
                        </a:rPr>
                        <a:t>, laza erkölcsök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clunyi reform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XII. század</a:t>
                      </a:r>
                      <a:endParaRPr lang="hu-H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eretnekmozgalmak</a:t>
                      </a:r>
                      <a:endParaRPr lang="hu-H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–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0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XIII. század</a:t>
                      </a:r>
                      <a:endParaRPr lang="hu-H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eretnekmozgalmak, </a:t>
                      </a:r>
                      <a:br>
                        <a:rPr lang="hu-HU" sz="1800">
                          <a:effectLst/>
                        </a:rPr>
                      </a:br>
                      <a:r>
                        <a:rPr lang="hu-HU" sz="1800">
                          <a:effectLst/>
                        </a:rPr>
                        <a:t>elvilágiasodó egyház</a:t>
                      </a:r>
                      <a:endParaRPr lang="hu-H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kolduló rendek</a:t>
                      </a:r>
                      <a:r>
                        <a:rPr lang="hu-HU" sz="1800" dirty="0">
                          <a:effectLst/>
                        </a:rPr>
                        <a:t>,</a:t>
                      </a:r>
                      <a:br>
                        <a:rPr lang="hu-HU" sz="1800" dirty="0">
                          <a:effectLst/>
                        </a:rPr>
                      </a:br>
                      <a:r>
                        <a:rPr lang="hu-HU" sz="1800" dirty="0">
                          <a:effectLst/>
                        </a:rPr>
                        <a:t>inkvizíció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XIV. század</a:t>
                      </a:r>
                      <a:endParaRPr lang="hu-H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nagy nyugati egyházszakadás (avignoni és római pápák), </a:t>
                      </a:r>
                      <a:r>
                        <a:rPr lang="hu-HU" sz="1800" dirty="0" err="1">
                          <a:effectLst/>
                        </a:rPr>
                        <a:t>elvilágiasodó</a:t>
                      </a:r>
                      <a:r>
                        <a:rPr lang="hu-HU" sz="1800" dirty="0">
                          <a:effectLst/>
                        </a:rPr>
                        <a:t> egyház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elszigetelt újítók (pl. </a:t>
                      </a:r>
                      <a:r>
                        <a:rPr lang="hu-HU" sz="1800" dirty="0" err="1">
                          <a:effectLst/>
                        </a:rPr>
                        <a:t>Wyclif</a:t>
                      </a:r>
                      <a:r>
                        <a:rPr lang="hu-HU" sz="1800" dirty="0">
                          <a:effectLst/>
                        </a:rPr>
                        <a:t>)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0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XV. század első fele</a:t>
                      </a:r>
                      <a:endParaRPr lang="hu-H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eretnekmozgalmak (pl. huszitizmus)</a:t>
                      </a:r>
                      <a:endParaRPr lang="hu-H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konstanzi zsinat, a pápai hatalom megszilárdítása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2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XV. század második fele</a:t>
                      </a:r>
                      <a:endParaRPr lang="hu-H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a világi élet, az élvezetek felé fordulás (reneszánsz)</a:t>
                      </a:r>
                      <a:endParaRPr lang="hu-H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nincsenek reformok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44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3426"/>
            <a:ext cx="8729634" cy="633244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Szent Péter székesegyház újjáépítése</a:t>
            </a:r>
            <a:endParaRPr lang="hu-H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0823"/>
            <a:ext cx="5643570" cy="423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upload.wikimedia.org/wikipedia/commons/thumb/a/a2/Pope-leo10.jpg/250px-Pope-leo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9983" y="915566"/>
            <a:ext cx="3210399" cy="3942371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8087064" y="4488605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b="1" dirty="0" smtClean="0"/>
              <a:t>X. Leo</a:t>
            </a:r>
            <a:endParaRPr lang="hu-H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540060"/>
          </a:xfrm>
        </p:spPr>
        <p:txBody>
          <a:bodyPr>
            <a:noAutofit/>
          </a:bodyPr>
          <a:lstStyle/>
          <a:p>
            <a:r>
              <a:rPr lang="hu-HU" sz="3200" dirty="0" smtClean="0"/>
              <a:t>A búcsúcédulák ügye</a:t>
            </a:r>
            <a:endParaRPr lang="hu-H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857238"/>
            <a:ext cx="4044837" cy="39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14"/>
            <a:ext cx="2786082" cy="407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3357554" y="1142990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Martin</a:t>
            </a:r>
          </a:p>
          <a:p>
            <a:r>
              <a:rPr lang="hu-HU" sz="2000" b="1" dirty="0" smtClean="0"/>
              <a:t>Luther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286116" y="4000510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 smtClean="0"/>
              <a:t>Búcsúcédula árus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24325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504056"/>
          </a:xfrm>
        </p:spPr>
        <p:txBody>
          <a:bodyPr>
            <a:noAutofit/>
          </a:bodyPr>
          <a:lstStyle/>
          <a:p>
            <a:r>
              <a:rPr lang="hu-HU" sz="3200" dirty="0" smtClean="0"/>
              <a:t>Luther 95 pontja (1517)</a:t>
            </a:r>
            <a:endParaRPr lang="hu-H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6"/>
            <a:ext cx="5000660" cy="406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://www.kapocs.org/vkh09/images/13ke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78104"/>
            <a:ext cx="3428992" cy="46748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Részletek a 95 pontból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/>
              <a:t>„5. A pápa nem akar elengedni s nem is engedhet el semmiféle büntetéseket, mint amiket a saját belátása szerint , vagy az egyházi szabályok értelmében kirótt […]”</a:t>
            </a:r>
          </a:p>
          <a:p>
            <a:r>
              <a:rPr lang="hu-HU" dirty="0" smtClean="0"/>
              <a:t>„21. Tévednek tehát mindazok a búcsúhirdetők, akik azt állítják, hogy a pápai búcsú folytán az ember minden büntetéstől megszabadul-üdvözül […]” </a:t>
            </a:r>
          </a:p>
          <a:p>
            <a:r>
              <a:rPr lang="hu-HU" dirty="0" smtClean="0"/>
              <a:t>„37. Minden igaz keresztyén - akár él, akár már halott - részese a Krisztus és az egyház minden lelki javának […]”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10241" name="Csoportba foglalás 23"/>
          <p:cNvGrpSpPr>
            <a:grpSpLocks/>
          </p:cNvGrpSpPr>
          <p:nvPr/>
        </p:nvGrpSpPr>
        <p:grpSpPr bwMode="auto">
          <a:xfrm>
            <a:off x="214282" y="142858"/>
            <a:ext cx="8349110" cy="4857745"/>
            <a:chOff x="-425" y="-696"/>
            <a:chExt cx="49651" cy="47343"/>
          </a:xfrm>
        </p:grpSpPr>
        <p:sp>
          <p:nvSpPr>
            <p:cNvPr id="3" name="Lekerekített téglalap 2"/>
            <p:cNvSpPr>
              <a:spLocks noChangeArrowheads="1"/>
            </p:cNvSpPr>
            <p:nvPr/>
          </p:nvSpPr>
          <p:spPr bwMode="auto">
            <a:xfrm>
              <a:off x="-425" y="-696"/>
              <a:ext cx="15240" cy="6962"/>
            </a:xfrm>
            <a:prstGeom prst="roundRect">
              <a:avLst>
                <a:gd name="adj" fmla="val 16667"/>
              </a:avLst>
            </a:prstGeom>
            <a:solidFill>
              <a:srgbClr val="70AD47"/>
            </a:solidFill>
            <a:ln w="12700">
              <a:solidFill>
                <a:srgbClr val="3756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„Csak a hit által!”</a:t>
              </a:r>
              <a:endPara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</a:t>
              </a:r>
              <a:r>
                <a:rPr kumimoji="0" lang="hu-H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Sola</a:t>
              </a: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hu-H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fide</a:t>
              </a: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!)</a:t>
              </a:r>
              <a:endPara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" name="Lekerekített téglalap 3"/>
            <p:cNvSpPr>
              <a:spLocks noChangeArrowheads="1"/>
            </p:cNvSpPr>
            <p:nvPr/>
          </p:nvSpPr>
          <p:spPr bwMode="auto">
            <a:xfrm>
              <a:off x="33137" y="-696"/>
              <a:ext cx="15240" cy="7658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„Csak a Szentírás (Biblia) által!”</a:t>
              </a:r>
              <a:endPara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</a:t>
              </a:r>
              <a:r>
                <a:rPr kumimoji="0" lang="hu-H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Sola</a:t>
              </a: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scriptura!)</a:t>
              </a:r>
              <a:endPara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Lefelé nyíl 4"/>
            <p:cNvSpPr>
              <a:spLocks noChangeArrowheads="1"/>
            </p:cNvSpPr>
            <p:nvPr/>
          </p:nvSpPr>
          <p:spPr bwMode="auto">
            <a:xfrm>
              <a:off x="5523" y="6962"/>
              <a:ext cx="3810" cy="5570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70AD47"/>
            </a:solidFill>
            <a:ln w="12700">
              <a:solidFill>
                <a:srgbClr val="3756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" name="Lefelé nyíl 5"/>
            <p:cNvSpPr>
              <a:spLocks noChangeArrowheads="1"/>
            </p:cNvSpPr>
            <p:nvPr/>
          </p:nvSpPr>
          <p:spPr bwMode="auto">
            <a:xfrm>
              <a:off x="39084" y="7659"/>
              <a:ext cx="3810" cy="3481"/>
            </a:xfrm>
            <a:prstGeom prst="downArrow">
              <a:avLst>
                <a:gd name="adj1" fmla="val 50000"/>
                <a:gd name="adj2" fmla="val 50005"/>
              </a:avLst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" name="Lefelé nyíl 6"/>
            <p:cNvSpPr>
              <a:spLocks noChangeArrowheads="1"/>
            </p:cNvSpPr>
            <p:nvPr/>
          </p:nvSpPr>
          <p:spPr bwMode="auto">
            <a:xfrm>
              <a:off x="5948" y="19494"/>
              <a:ext cx="3810" cy="4874"/>
            </a:xfrm>
            <a:prstGeom prst="downArrow">
              <a:avLst>
                <a:gd name="adj1" fmla="val 50000"/>
                <a:gd name="adj2" fmla="val 50005"/>
              </a:avLst>
            </a:prstGeom>
            <a:solidFill>
              <a:srgbClr val="70AD47"/>
            </a:solidFill>
            <a:ln w="12700">
              <a:solidFill>
                <a:srgbClr val="3756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Lekerekített téglalap 8"/>
            <p:cNvSpPr>
              <a:spLocks noChangeArrowheads="1"/>
            </p:cNvSpPr>
            <p:nvPr/>
          </p:nvSpPr>
          <p:spPr bwMode="auto">
            <a:xfrm>
              <a:off x="0" y="13228"/>
              <a:ext cx="15240" cy="5570"/>
            </a:xfrm>
            <a:prstGeom prst="roundRect">
              <a:avLst>
                <a:gd name="adj" fmla="val 16667"/>
              </a:avLst>
            </a:prstGeom>
            <a:solidFill>
              <a:srgbClr val="70AD47"/>
            </a:solidFill>
            <a:ln w="12700">
              <a:solidFill>
                <a:srgbClr val="3756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 bűnt csak Isten bocsáthatja meg</a:t>
              </a:r>
              <a:endPara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Lekerekített téglalap 9"/>
            <p:cNvSpPr>
              <a:spLocks noChangeArrowheads="1"/>
            </p:cNvSpPr>
            <p:nvPr/>
          </p:nvSpPr>
          <p:spPr bwMode="auto">
            <a:xfrm>
              <a:off x="33562" y="11836"/>
              <a:ext cx="15240" cy="8355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Bibliafordítás:</a:t>
              </a:r>
              <a:endPara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iskolák</a:t>
              </a:r>
              <a:endPara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könyvnyomtatás</a:t>
              </a:r>
              <a:endPara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ekerekített téglalap 10"/>
            <p:cNvSpPr>
              <a:spLocks noChangeArrowheads="1"/>
            </p:cNvSpPr>
            <p:nvPr/>
          </p:nvSpPr>
          <p:spPr bwMode="auto">
            <a:xfrm>
              <a:off x="425" y="25760"/>
              <a:ext cx="15240" cy="5570"/>
            </a:xfrm>
            <a:prstGeom prst="roundRect">
              <a:avLst>
                <a:gd name="adj" fmla="val 16667"/>
              </a:avLst>
            </a:prstGeom>
            <a:solidFill>
              <a:srgbClr val="70AD47"/>
            </a:solidFill>
            <a:ln w="12700">
              <a:solidFill>
                <a:srgbClr val="3756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Nincs szükség szentekre</a:t>
              </a:r>
              <a:endPara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Lekerekített téglalap 11"/>
            <p:cNvSpPr>
              <a:spLocks noChangeArrowheads="1"/>
            </p:cNvSpPr>
            <p:nvPr/>
          </p:nvSpPr>
          <p:spPr bwMode="auto">
            <a:xfrm>
              <a:off x="33562" y="27153"/>
              <a:ext cx="15240" cy="9068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Anyanyelvi igehirdetés:  laikus gyülekezet és lelkész</a:t>
              </a:r>
              <a:endPara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12" name="Lekerekített téglalap 12"/>
            <p:cNvSpPr>
              <a:spLocks noChangeArrowheads="1"/>
            </p:cNvSpPr>
            <p:nvPr/>
          </p:nvSpPr>
          <p:spPr bwMode="auto">
            <a:xfrm>
              <a:off x="425" y="36204"/>
              <a:ext cx="15240" cy="10443"/>
            </a:xfrm>
            <a:prstGeom prst="roundRect">
              <a:avLst>
                <a:gd name="adj" fmla="val 16667"/>
              </a:avLst>
            </a:prstGeom>
            <a:solidFill>
              <a:srgbClr val="70AD47"/>
            </a:solidFill>
            <a:ln w="12700">
              <a:solidFill>
                <a:srgbClr val="3756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Nincs szükség pápára, püspökökre, szerzetesekre</a:t>
              </a:r>
              <a:endPara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Lekerekített téglalap 13"/>
            <p:cNvSpPr>
              <a:spLocks noChangeArrowheads="1"/>
            </p:cNvSpPr>
            <p:nvPr/>
          </p:nvSpPr>
          <p:spPr bwMode="auto">
            <a:xfrm>
              <a:off x="33986" y="41774"/>
              <a:ext cx="15240" cy="3481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Új liturgia</a:t>
              </a:r>
              <a:endPara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Lekerekített téglalap 14"/>
            <p:cNvSpPr>
              <a:spLocks noChangeArrowheads="1"/>
            </p:cNvSpPr>
            <p:nvPr/>
          </p:nvSpPr>
          <p:spPr bwMode="auto">
            <a:xfrm>
              <a:off x="16993" y="25064"/>
              <a:ext cx="15240" cy="97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49A3F"/>
                </a:gs>
                <a:gs pos="28000">
                  <a:srgbClr val="649A3F"/>
                </a:gs>
                <a:gs pos="100000">
                  <a:srgbClr val="5B9BD5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Új egyház</a:t>
              </a:r>
              <a:endPara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(lutheránus vagy evangélikus)</a:t>
              </a:r>
              <a:endPara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Lefelé nyíl 15"/>
            <p:cNvSpPr>
              <a:spLocks noChangeArrowheads="1"/>
            </p:cNvSpPr>
            <p:nvPr/>
          </p:nvSpPr>
          <p:spPr bwMode="auto">
            <a:xfrm>
              <a:off x="5948" y="32026"/>
              <a:ext cx="3810" cy="3482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70AD47"/>
            </a:solidFill>
            <a:ln w="12700">
              <a:solidFill>
                <a:srgbClr val="3756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Lefelé nyíl 16"/>
            <p:cNvSpPr>
              <a:spLocks noChangeArrowheads="1"/>
            </p:cNvSpPr>
            <p:nvPr/>
          </p:nvSpPr>
          <p:spPr bwMode="auto">
            <a:xfrm>
              <a:off x="39509" y="21583"/>
              <a:ext cx="3810" cy="4874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Lefelé nyíl 17"/>
            <p:cNvSpPr>
              <a:spLocks noChangeArrowheads="1"/>
            </p:cNvSpPr>
            <p:nvPr/>
          </p:nvSpPr>
          <p:spPr bwMode="auto">
            <a:xfrm>
              <a:off x="39934" y="36900"/>
              <a:ext cx="3810" cy="4178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Balra-jobbra-felfelé nyíl 19"/>
            <p:cNvSpPr>
              <a:spLocks/>
            </p:cNvSpPr>
            <p:nvPr/>
          </p:nvSpPr>
          <p:spPr bwMode="auto">
            <a:xfrm rot="10800000">
              <a:off x="19967" y="-696"/>
              <a:ext cx="8763" cy="5867"/>
            </a:xfrm>
            <a:custGeom>
              <a:avLst/>
              <a:gdLst>
                <a:gd name="T0" fmla="*/ 0 w 876300"/>
                <a:gd name="T1" fmla="*/ 440055 h 586740"/>
                <a:gd name="T2" fmla="*/ 146685 w 876300"/>
                <a:gd name="T3" fmla="*/ 293370 h 586740"/>
                <a:gd name="T4" fmla="*/ 146685 w 876300"/>
                <a:gd name="T5" fmla="*/ 366713 h 586740"/>
                <a:gd name="T6" fmla="*/ 364808 w 876300"/>
                <a:gd name="T7" fmla="*/ 366713 h 586740"/>
                <a:gd name="T8" fmla="*/ 364808 w 876300"/>
                <a:gd name="T9" fmla="*/ 146685 h 586740"/>
                <a:gd name="T10" fmla="*/ 291465 w 876300"/>
                <a:gd name="T11" fmla="*/ 146685 h 586740"/>
                <a:gd name="T12" fmla="*/ 438150 w 876300"/>
                <a:gd name="T13" fmla="*/ 0 h 586740"/>
                <a:gd name="T14" fmla="*/ 584835 w 876300"/>
                <a:gd name="T15" fmla="*/ 146685 h 586740"/>
                <a:gd name="T16" fmla="*/ 511493 w 876300"/>
                <a:gd name="T17" fmla="*/ 146685 h 586740"/>
                <a:gd name="T18" fmla="*/ 511493 w 876300"/>
                <a:gd name="T19" fmla="*/ 366713 h 586740"/>
                <a:gd name="T20" fmla="*/ 729615 w 876300"/>
                <a:gd name="T21" fmla="*/ 366713 h 586740"/>
                <a:gd name="T22" fmla="*/ 729615 w 876300"/>
                <a:gd name="T23" fmla="*/ 293370 h 586740"/>
                <a:gd name="T24" fmla="*/ 876300 w 876300"/>
                <a:gd name="T25" fmla="*/ 440055 h 586740"/>
                <a:gd name="T26" fmla="*/ 729615 w 876300"/>
                <a:gd name="T27" fmla="*/ 586740 h 586740"/>
                <a:gd name="T28" fmla="*/ 729615 w 876300"/>
                <a:gd name="T29" fmla="*/ 513398 h 586740"/>
                <a:gd name="T30" fmla="*/ 146685 w 876300"/>
                <a:gd name="T31" fmla="*/ 513398 h 586740"/>
                <a:gd name="T32" fmla="*/ 146685 w 876300"/>
                <a:gd name="T33" fmla="*/ 586740 h 586740"/>
                <a:gd name="T34" fmla="*/ 0 w 876300"/>
                <a:gd name="T35" fmla="*/ 440055 h 5867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76300" h="586740">
                  <a:moveTo>
                    <a:pt x="0" y="440055"/>
                  </a:moveTo>
                  <a:lnTo>
                    <a:pt x="146685" y="293370"/>
                  </a:lnTo>
                  <a:lnTo>
                    <a:pt x="146685" y="366713"/>
                  </a:lnTo>
                  <a:lnTo>
                    <a:pt x="364808" y="366713"/>
                  </a:lnTo>
                  <a:lnTo>
                    <a:pt x="364808" y="146685"/>
                  </a:lnTo>
                  <a:lnTo>
                    <a:pt x="291465" y="146685"/>
                  </a:lnTo>
                  <a:lnTo>
                    <a:pt x="438150" y="0"/>
                  </a:lnTo>
                  <a:lnTo>
                    <a:pt x="584835" y="146685"/>
                  </a:lnTo>
                  <a:lnTo>
                    <a:pt x="511493" y="146685"/>
                  </a:lnTo>
                  <a:lnTo>
                    <a:pt x="511493" y="366713"/>
                  </a:lnTo>
                  <a:lnTo>
                    <a:pt x="729615" y="366713"/>
                  </a:lnTo>
                  <a:lnTo>
                    <a:pt x="729615" y="293370"/>
                  </a:lnTo>
                  <a:lnTo>
                    <a:pt x="876300" y="440055"/>
                  </a:lnTo>
                  <a:lnTo>
                    <a:pt x="729615" y="586740"/>
                  </a:lnTo>
                  <a:lnTo>
                    <a:pt x="729615" y="513398"/>
                  </a:lnTo>
                  <a:lnTo>
                    <a:pt x="146685" y="513398"/>
                  </a:lnTo>
                  <a:lnTo>
                    <a:pt x="146685" y="586740"/>
                  </a:lnTo>
                  <a:lnTo>
                    <a:pt x="0" y="440055"/>
                  </a:lnTo>
                  <a:close/>
                </a:path>
              </a:pathLst>
            </a:custGeom>
            <a:gradFill rotWithShape="1">
              <a:gsLst>
                <a:gs pos="0">
                  <a:srgbClr val="649A3F"/>
                </a:gs>
                <a:gs pos="28000">
                  <a:srgbClr val="649A3F"/>
                </a:gs>
                <a:gs pos="100000">
                  <a:srgbClr val="5B9BD5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Lekerekített téglalap 20"/>
            <p:cNvSpPr>
              <a:spLocks noChangeArrowheads="1"/>
            </p:cNvSpPr>
            <p:nvPr/>
          </p:nvSpPr>
          <p:spPr bwMode="auto">
            <a:xfrm>
              <a:off x="16993" y="5570"/>
              <a:ext cx="15240" cy="906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49A3F"/>
                </a:gs>
                <a:gs pos="28000">
                  <a:srgbClr val="649A3F"/>
                </a:gs>
                <a:gs pos="100000">
                  <a:srgbClr val="5B9BD5"/>
                </a:gs>
              </a:gsLst>
              <a:lin ang="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Két szentség</a:t>
              </a:r>
              <a:endPara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(keresztség és úrvacsora)</a:t>
              </a:r>
              <a:endPara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Lefelé nyíl 21"/>
            <p:cNvSpPr>
              <a:spLocks noChangeArrowheads="1"/>
            </p:cNvSpPr>
            <p:nvPr/>
          </p:nvSpPr>
          <p:spPr bwMode="auto">
            <a:xfrm rot="7201221">
              <a:off x="28599" y="39301"/>
              <a:ext cx="6244" cy="3360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5B9BD5"/>
            </a:solidFill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Lefelé nyíl 22"/>
            <p:cNvSpPr>
              <a:spLocks noChangeArrowheads="1"/>
            </p:cNvSpPr>
            <p:nvPr/>
          </p:nvSpPr>
          <p:spPr bwMode="auto">
            <a:xfrm rot="14576797">
              <a:off x="15105" y="38515"/>
              <a:ext cx="6244" cy="3688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70AD47"/>
            </a:solidFill>
            <a:ln w="12700">
              <a:solidFill>
                <a:srgbClr val="37562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25" name="Téglalap 24"/>
          <p:cNvSpPr/>
          <p:nvPr/>
        </p:nvSpPr>
        <p:spPr>
          <a:xfrm>
            <a:off x="5193686" y="5730488"/>
            <a:ext cx="258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</a:t>
            </a:r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2857488" y="1714494"/>
            <a:ext cx="3143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A lutheri  reformáció</a:t>
            </a:r>
            <a:endParaRPr lang="hu-H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818" y="195486"/>
            <a:ext cx="8581982" cy="648072"/>
          </a:xfrm>
        </p:spPr>
        <p:txBody>
          <a:bodyPr>
            <a:normAutofit/>
          </a:bodyPr>
          <a:lstStyle/>
          <a:p>
            <a:r>
              <a:rPr lang="hu-HU" sz="3200" dirty="0" smtClean="0"/>
              <a:t>„Egyedül az írás”- Bibliafordítás</a:t>
            </a:r>
            <a:endParaRPr lang="hu-H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33"/>
            <a:ext cx="2981806" cy="457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818" y="1037282"/>
            <a:ext cx="59644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0421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6228184" y="785800"/>
            <a:ext cx="2701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protestáns vallások elterjedése</a:t>
            </a:r>
            <a:endParaRPr lang="hu-H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K sablon 16x9 oldalarán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NTK sablon 16x9 oldalarány</Template>
  <TotalTime>525</TotalTime>
  <Words>553</Words>
  <Application>Microsoft Office PowerPoint</Application>
  <PresentationFormat>Diavetítés a képernyőre (16:9 oldalarány)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NTK sablon 16x9 oldalarány</vt:lpstr>
      <vt:lpstr>A reformáció főbb irányzatai</vt:lpstr>
      <vt:lpstr>Válságok és reformok a középkori egyházban</vt:lpstr>
      <vt:lpstr>A Szent Péter székesegyház újjáépítése</vt:lpstr>
      <vt:lpstr>A búcsúcédulák ügye</vt:lpstr>
      <vt:lpstr>Luther 95 pontja (1517)</vt:lpstr>
      <vt:lpstr>Részletek a 95 pontból</vt:lpstr>
      <vt:lpstr>PowerPoint bemutató</vt:lpstr>
      <vt:lpstr>„Egyedül az írás”- Bibliafordítás</vt:lpstr>
      <vt:lpstr>PowerPoint bemutató</vt:lpstr>
      <vt:lpstr>Ellentétek, viták</vt:lpstr>
      <vt:lpstr>A kálvini reformáció (1536)</vt:lpstr>
      <vt:lpstr>A református templom</vt:lpstr>
      <vt:lpstr>Anglikán reformáció (1534)</vt:lpstr>
      <vt:lpstr>A reformáció irányzatai</vt:lpstr>
      <vt:lpstr>A tridenti zsinat legfontosabb határozatai</vt:lpstr>
      <vt:lpstr>A katolicizmus térhódítása</vt:lpstr>
      <vt:lpstr>A reformáció átalakította:</vt:lpstr>
      <vt:lpstr>Vázlat</vt:lpstr>
    </vt:vector>
  </TitlesOfParts>
  <Company>Nemzeti Tankönyvkiadó Zrt.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reformáció főbb irányzatai</dc:title>
  <dc:creator>Pálinkás Mihály</dc:creator>
  <cp:lastModifiedBy>Fazekas Teszt Diák
</cp:lastModifiedBy>
  <cp:revision>93</cp:revision>
  <dcterms:created xsi:type="dcterms:W3CDTF">2014-03-13T07:45:42Z</dcterms:created>
  <dcterms:modified xsi:type="dcterms:W3CDTF">2017-03-24T07:43:32Z</dcterms:modified>
</cp:coreProperties>
</file>