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5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951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1731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57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00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32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1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6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62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1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3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18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4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9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9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865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Kereszténység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Kialakulása, nyugati és keleti</a:t>
            </a:r>
          </a:p>
        </p:txBody>
      </p:sp>
    </p:spTree>
    <p:extLst>
      <p:ext uri="{BB962C8B-B14F-4D97-AF65-F5344CB8AC3E}">
        <p14:creationId xmlns:p14="http://schemas.microsoft.com/office/powerpoint/2010/main" val="325166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Egyesítés?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Próbálkozások (politika): 1274 lyoni zsinat (iszlám ellen), 1439 firenzei zsinat (törökök ellen) </a:t>
            </a:r>
          </a:p>
          <a:p>
            <a:endParaRPr lang="hu-HU" dirty="0"/>
          </a:p>
          <a:p>
            <a:r>
              <a:rPr lang="hu-HU" dirty="0"/>
              <a:t>1960, XXIII. János pápa: </a:t>
            </a:r>
            <a:r>
              <a:rPr lang="hu-HU" dirty="0"/>
              <a:t>Keresztény Egységtörekvés Pápai Tanácsa</a:t>
            </a:r>
          </a:p>
          <a:p>
            <a:r>
              <a:rPr lang="hu-HU" dirty="0"/>
              <a:t>1999, II. János Pál pápa Romániában tett látogatása</a:t>
            </a:r>
          </a:p>
          <a:p>
            <a:r>
              <a:rPr lang="hu-HU" dirty="0"/>
              <a:t>2002,</a:t>
            </a:r>
            <a:r>
              <a:rPr lang="hu-HU" dirty="0"/>
              <a:t> </a:t>
            </a:r>
            <a:r>
              <a:rPr lang="hu-HU" dirty="0" err="1"/>
              <a:t>Teoctist</a:t>
            </a:r>
            <a:r>
              <a:rPr lang="hu-HU" dirty="0"/>
              <a:t> </a:t>
            </a:r>
            <a:r>
              <a:rPr lang="hu-HU" dirty="0" err="1"/>
              <a:t>Arăpașu</a:t>
            </a:r>
            <a:r>
              <a:rPr lang="hu-HU" dirty="0"/>
              <a:t> </a:t>
            </a:r>
            <a:r>
              <a:rPr lang="hu-HU" dirty="0"/>
              <a:t>Vatikánba jön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654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Mai különbségek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531465"/>
              </p:ext>
            </p:extLst>
          </p:nvPr>
        </p:nvGraphicFramePr>
        <p:xfrm>
          <a:off x="1103313" y="2052638"/>
          <a:ext cx="8947150" cy="397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1359562260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3768856903"/>
                    </a:ext>
                  </a:extLst>
                </a:gridCol>
              </a:tblGrid>
              <a:tr h="662850">
                <a:tc>
                  <a:txBody>
                    <a:bodyPr/>
                    <a:lstStyle/>
                    <a:p>
                      <a:r>
                        <a:rPr lang="hu-HU" dirty="0"/>
                        <a:t>Nyugati (Katolikus)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Ortodox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02526"/>
                  </a:ext>
                </a:extLst>
              </a:tr>
              <a:tr h="662850">
                <a:tc>
                  <a:txBody>
                    <a:bodyPr/>
                    <a:lstStyle/>
                    <a:p>
                      <a:r>
                        <a:rPr lang="hu-HU" dirty="0"/>
                        <a:t>Sokféle</a:t>
                      </a:r>
                      <a:r>
                        <a:rPr lang="hu-HU" baseline="0" dirty="0"/>
                        <a:t> rend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Egy rend</a:t>
                      </a:r>
                      <a:r>
                        <a:rPr lang="hu-HU" baseline="0" dirty="0"/>
                        <a:t> (női és férfi ága)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991114"/>
                  </a:ext>
                </a:extLst>
              </a:tr>
              <a:tr h="662850">
                <a:tc>
                  <a:txBody>
                    <a:bodyPr/>
                    <a:lstStyle/>
                    <a:p>
                      <a:r>
                        <a:rPr lang="hu-HU" dirty="0"/>
                        <a:t>Első</a:t>
                      </a:r>
                      <a:r>
                        <a:rPr lang="hu-HU" baseline="0" dirty="0"/>
                        <a:t> áldozás (7-10), bérmálkozás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Bármikor, keresztséggel</a:t>
                      </a:r>
                      <a:r>
                        <a:rPr lang="hu-HU" baseline="0" dirty="0"/>
                        <a:t> együtt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327088"/>
                  </a:ext>
                </a:extLst>
              </a:tr>
              <a:tr h="662850">
                <a:tc>
                  <a:txBody>
                    <a:bodyPr/>
                    <a:lstStyle/>
                    <a:p>
                      <a:r>
                        <a:rPr lang="hu-HU" dirty="0"/>
                        <a:t>Áldozás:</a:t>
                      </a:r>
                      <a:r>
                        <a:rPr lang="hu-HU" baseline="0" dirty="0"/>
                        <a:t> egy szín alatt, minden misén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Csak két szín alatt, misén áldott</a:t>
                      </a:r>
                      <a:r>
                        <a:rPr lang="hu-HU" baseline="0" dirty="0"/>
                        <a:t> de nem átváltoztatott kenyér, csak pap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02481"/>
                  </a:ext>
                </a:extLst>
              </a:tr>
              <a:tr h="662850">
                <a:tc>
                  <a:txBody>
                    <a:bodyPr/>
                    <a:lstStyle/>
                    <a:p>
                      <a:r>
                        <a:rPr lang="hu-HU" dirty="0"/>
                        <a:t>Enyhébb böjt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Szigorúbb böjt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622421"/>
                  </a:ext>
                </a:extLst>
              </a:tr>
              <a:tr h="662850">
                <a:tc>
                  <a:txBody>
                    <a:bodyPr/>
                    <a:lstStyle/>
                    <a:p>
                      <a:r>
                        <a:rPr lang="hu-HU" dirty="0"/>
                        <a:t>Szobrok, hangszerek </a:t>
                      </a:r>
                      <a:r>
                        <a:rPr lang="hu-HU" dirty="0">
                          <a:sym typeface="Wingdings" panose="05000000000000000000" pitchFamily="2" charset="2"/>
                        </a:rPr>
                        <a:t>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Szobrok, hangszerek </a:t>
                      </a:r>
                      <a:r>
                        <a:rPr lang="hu-HU" dirty="0">
                          <a:sym typeface="Wingdings" panose="05000000000000000000" pitchFamily="2" charset="2"/>
                        </a:rPr>
                        <a:t>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230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85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Kialakulása és elterjedése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209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Zsidóság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Monoteisták, Isten választott népe</a:t>
            </a:r>
          </a:p>
          <a:p>
            <a:r>
              <a:rPr lang="hu-HU" dirty="0"/>
              <a:t>Próféták jövendölése a Messiásról -&gt; Ószövetség</a:t>
            </a:r>
          </a:p>
          <a:p>
            <a:r>
              <a:rPr lang="hu-HU" dirty="0"/>
              <a:t>Zsinagóga, rabbi, tóra</a:t>
            </a:r>
          </a:p>
          <a:p>
            <a:r>
              <a:rPr lang="hu-HU" dirty="0"/>
              <a:t>Babiloni fogság, majd szétszóródás Közel-Keleten, Római Birodalomban -&gt; diaszpóra</a:t>
            </a:r>
          </a:p>
          <a:p>
            <a:r>
              <a:rPr lang="hu-HU" dirty="0"/>
              <a:t>Ószövetség terjesztése, görög fordítás</a:t>
            </a:r>
          </a:p>
        </p:txBody>
      </p:sp>
    </p:spTree>
    <p:extLst>
      <p:ext uri="{BB962C8B-B14F-4D97-AF65-F5344CB8AC3E}">
        <p14:creationId xmlns:p14="http://schemas.microsoft.com/office/powerpoint/2010/main" val="260470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Jézus Krisztus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Születés története (Kr. e. 3-4)</a:t>
            </a:r>
          </a:p>
          <a:p>
            <a:r>
              <a:rPr lang="hu-HU" dirty="0"/>
              <a:t>12 tanítvánnyal (apostolok) tanítás, csodatételek Júdeában</a:t>
            </a:r>
          </a:p>
          <a:p>
            <a:r>
              <a:rPr lang="hu-HU" dirty="0"/>
              <a:t>Keresztre feszítés, feltámadás, megváltás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Újszövetség, 4 evangélium</a:t>
            </a:r>
          </a:p>
        </p:txBody>
      </p:sp>
    </p:spTree>
    <p:extLst>
      <p:ext uri="{BB962C8B-B14F-4D97-AF65-F5344CB8AC3E}">
        <p14:creationId xmlns:p14="http://schemas.microsoft.com/office/powerpoint/2010/main" val="78499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Terjedés okai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Pál apostol, nyitás mindenki felé</a:t>
            </a:r>
          </a:p>
          <a:p>
            <a:endParaRPr lang="hu-HU" dirty="0"/>
          </a:p>
          <a:p>
            <a:r>
              <a:rPr lang="hu-HU" dirty="0"/>
              <a:t>Köznapi ember befogadóképessége</a:t>
            </a:r>
          </a:p>
          <a:p>
            <a:r>
              <a:rPr lang="hu-HU" dirty="0"/>
              <a:t>Egységes nyelv, közigazgatás</a:t>
            </a:r>
          </a:p>
          <a:p>
            <a:endParaRPr lang="hu-HU" dirty="0"/>
          </a:p>
          <a:p>
            <a:r>
              <a:rPr lang="hu-HU" dirty="0"/>
              <a:t>Városok közösségei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763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Kialakulás, fejlődés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3312" y="1444488"/>
            <a:ext cx="8946541" cy="4803912"/>
          </a:xfrm>
        </p:spPr>
        <p:txBody>
          <a:bodyPr>
            <a:normAutofit/>
          </a:bodyPr>
          <a:lstStyle/>
          <a:p>
            <a:r>
              <a:rPr lang="hu-HU" dirty="0" err="1"/>
              <a:t>Antiochia</a:t>
            </a:r>
            <a:r>
              <a:rPr lang="hu-HU" dirty="0"/>
              <a:t>: kereszténynek nevezik magukat (</a:t>
            </a:r>
            <a:r>
              <a:rPr lang="hu-HU" dirty="0"/>
              <a:t>„</a:t>
            </a:r>
            <a:r>
              <a:rPr lang="hu-HU" dirty="0" err="1"/>
              <a:t>khrisztianosz</a:t>
            </a:r>
            <a:r>
              <a:rPr lang="hu-HU" dirty="0"/>
              <a:t>”=Krisztus követő)</a:t>
            </a:r>
          </a:p>
          <a:p>
            <a:r>
              <a:rPr lang="hu-HU" dirty="0"/>
              <a:t>100 körül végleges elkülönülés a zsidóságtól</a:t>
            </a:r>
          </a:p>
          <a:p>
            <a:r>
              <a:rPr lang="hu-HU" dirty="0"/>
              <a:t>Császárság veszélyeztetve érezte hatalmát -&gt;keresztényüldözés</a:t>
            </a:r>
          </a:p>
          <a:p>
            <a:r>
              <a:rPr lang="hu-HU" dirty="0"/>
              <a:t>II.-III. sz.: erősödés</a:t>
            </a:r>
          </a:p>
          <a:p>
            <a:pPr lvl="1"/>
            <a:r>
              <a:rPr lang="hu-HU" dirty="0"/>
              <a:t>Kánon, ünnepek, szertartásrend</a:t>
            </a:r>
          </a:p>
          <a:p>
            <a:pPr lvl="1"/>
            <a:r>
              <a:rPr lang="hu-HU" dirty="0"/>
              <a:t>Hierarchia (presbiterek, püspökök, patriarchák, pápa)</a:t>
            </a:r>
          </a:p>
          <a:p>
            <a:pPr lvl="1"/>
            <a:r>
              <a:rPr lang="hu-HU" dirty="0"/>
              <a:t>Teológusok, terjedés (művelt, gazdag rétegben is)	</a:t>
            </a:r>
          </a:p>
          <a:p>
            <a:r>
              <a:rPr lang="hu-HU" dirty="0"/>
              <a:t>I. Constantinus, Milánói </a:t>
            </a:r>
            <a:r>
              <a:rPr lang="hu-HU" dirty="0" err="1"/>
              <a:t>Edictum</a:t>
            </a:r>
            <a:r>
              <a:rPr lang="hu-HU" dirty="0"/>
              <a:t> (313): elfogadott vallás</a:t>
            </a:r>
          </a:p>
          <a:p>
            <a:r>
              <a:rPr lang="hu-HU" dirty="0"/>
              <a:t>325, első </a:t>
            </a:r>
            <a:r>
              <a:rPr lang="hu-HU" dirty="0" err="1"/>
              <a:t>nicaeai</a:t>
            </a:r>
            <a:r>
              <a:rPr lang="hu-HU" dirty="0"/>
              <a:t> zsinat</a:t>
            </a:r>
          </a:p>
          <a:p>
            <a:r>
              <a:rPr lang="hu-HU" dirty="0" err="1"/>
              <a:t>Theodosius</a:t>
            </a:r>
            <a:r>
              <a:rPr lang="hu-HU" dirty="0"/>
              <a:t> (380): Államvallás a Római Birodalomban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209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Nyugati és keleti kereszténység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490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Kezdeti különbségek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3312" y="1497496"/>
            <a:ext cx="8946541" cy="4750903"/>
          </a:xfrm>
        </p:spPr>
        <p:txBody>
          <a:bodyPr numCol="1">
            <a:normAutofit/>
          </a:bodyPr>
          <a:lstStyle/>
          <a:p>
            <a:r>
              <a:rPr lang="hu-HU" dirty="0"/>
              <a:t>Nyugat (Nyugatrómai Birodalom)</a:t>
            </a:r>
          </a:p>
          <a:p>
            <a:pPr lvl="1"/>
            <a:r>
              <a:rPr lang="hu-HU" dirty="0"/>
              <a:t>Központ: Róma, feje: pápa</a:t>
            </a:r>
          </a:p>
          <a:p>
            <a:pPr lvl="1"/>
            <a:r>
              <a:rPr lang="hu-HU" dirty="0"/>
              <a:t>Latin nyelvű, egyszerűbb szertartások</a:t>
            </a:r>
          </a:p>
          <a:p>
            <a:pPr lvl="1"/>
            <a:r>
              <a:rPr lang="hu-HU" dirty="0"/>
              <a:t>Császárkoronázások, földek</a:t>
            </a:r>
          </a:p>
          <a:p>
            <a:pPr lvl="1"/>
            <a:r>
              <a:rPr lang="hu-HU" dirty="0"/>
              <a:t>Független a világi hatalomtól</a:t>
            </a:r>
          </a:p>
          <a:p>
            <a:pPr lvl="1"/>
            <a:r>
              <a:rPr lang="hu-HU" dirty="0"/>
              <a:t>Cölibátus</a:t>
            </a:r>
          </a:p>
          <a:p>
            <a:r>
              <a:rPr lang="hu-HU" dirty="0"/>
              <a:t>Kelet (Keletrómai Birodalom):</a:t>
            </a:r>
          </a:p>
          <a:p>
            <a:pPr lvl="1"/>
            <a:r>
              <a:rPr lang="hu-HU" dirty="0"/>
              <a:t>Központ: Konstantinápoly, pátriárkák</a:t>
            </a:r>
          </a:p>
          <a:p>
            <a:pPr lvl="1"/>
            <a:r>
              <a:rPr lang="hu-HU" dirty="0"/>
              <a:t>Görög (helyi) nyelvű, díszes szertartások</a:t>
            </a:r>
          </a:p>
          <a:p>
            <a:pPr lvl="1"/>
            <a:r>
              <a:rPr lang="hu-HU" dirty="0"/>
              <a:t>Bizánci császár nevezi ki a konstantinápolyi pátriárkát</a:t>
            </a:r>
          </a:p>
          <a:p>
            <a:pPr lvl="1"/>
            <a:r>
              <a:rPr lang="hu-HU" dirty="0"/>
              <a:t>Nősülhetnek a papok</a:t>
            </a:r>
          </a:p>
        </p:txBody>
      </p:sp>
    </p:spTree>
    <p:extLst>
      <p:ext uri="{BB962C8B-B14F-4D97-AF65-F5344CB8AC3E}">
        <p14:creationId xmlns:p14="http://schemas.microsoft.com/office/powerpoint/2010/main" val="1141904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Egyházszakadás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Arabok elfoglalják Alexandriát, </a:t>
            </a:r>
            <a:r>
              <a:rPr lang="hu-HU" dirty="0" err="1"/>
              <a:t>Antióchiát</a:t>
            </a:r>
            <a:r>
              <a:rPr lang="hu-HU" dirty="0"/>
              <a:t> és Jeruzsálemet</a:t>
            </a:r>
          </a:p>
          <a:p>
            <a:r>
              <a:rPr lang="hu-HU" dirty="0"/>
              <a:t>Versengés a pápa és a </a:t>
            </a:r>
            <a:r>
              <a:rPr lang="hu-HU" dirty="0" err="1"/>
              <a:t>patriárka</a:t>
            </a:r>
            <a:r>
              <a:rPr lang="hu-HU" dirty="0"/>
              <a:t> között, kérdéses ügyek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1054: Nagy egyházszakadás (szkizma)</a:t>
            </a:r>
          </a:p>
          <a:p>
            <a:pPr lvl="1"/>
            <a:r>
              <a:rPr lang="hu-HU" dirty="0"/>
              <a:t>IX. Leó pápa és I. Mihály </a:t>
            </a:r>
            <a:r>
              <a:rPr lang="hu-HU" dirty="0" err="1"/>
              <a:t>konst</a:t>
            </a:r>
            <a:r>
              <a:rPr lang="hu-HU" dirty="0"/>
              <a:t>. </a:t>
            </a:r>
            <a:r>
              <a:rPr lang="hu-HU" dirty="0" err="1"/>
              <a:t>pátr</a:t>
            </a:r>
            <a:r>
              <a:rPr lang="hu-HU" dirty="0"/>
              <a:t>.</a:t>
            </a:r>
          </a:p>
          <a:p>
            <a:pPr lvl="1"/>
            <a:r>
              <a:rPr lang="hu-HU" dirty="0"/>
              <a:t>Katolikus (egyetemes), ortodox (igazhitű) egyház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9537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116</TotalTime>
  <Words>360</Words>
  <Application>Microsoft Office PowerPoint</Application>
  <PresentationFormat>Szélesvásznú</PresentationFormat>
  <Paragraphs>76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Ion</vt:lpstr>
      <vt:lpstr>Kereszténység</vt:lpstr>
      <vt:lpstr>Kialakulása és elterjedése</vt:lpstr>
      <vt:lpstr>Zsidóság</vt:lpstr>
      <vt:lpstr>Jézus Krisztus</vt:lpstr>
      <vt:lpstr>Terjedés okai</vt:lpstr>
      <vt:lpstr>Kialakulás, fejlődés</vt:lpstr>
      <vt:lpstr>Nyugati és keleti kereszténység</vt:lpstr>
      <vt:lpstr>Kezdeti különbségek</vt:lpstr>
      <vt:lpstr>Egyházszakadás</vt:lpstr>
      <vt:lpstr>Egyesítés?</vt:lpstr>
      <vt:lpstr>Mai különbségek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Kereszténység</dc:title>
  <dc:creator>Lili Kata</dc:creator>
  <cp:lastModifiedBy>Lili Kata</cp:lastModifiedBy>
  <cp:revision>12</cp:revision>
  <dcterms:created xsi:type="dcterms:W3CDTF">2017-03-06T20:35:15Z</dcterms:created>
  <dcterms:modified xsi:type="dcterms:W3CDTF">2017-03-06T22:31:31Z</dcterms:modified>
</cp:coreProperties>
</file>