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7EAC-ABC9-426D-B131-1353D2079027}" type="datetimeFigureOut">
              <a:rPr lang="hu-HU" smtClean="0"/>
              <a:t>2017.03.22.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36C6-E40C-4C8B-91EE-A3FE0B8BC9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907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7EAC-ABC9-426D-B131-1353D2079027}" type="datetimeFigureOut">
              <a:rPr lang="hu-HU" smtClean="0"/>
              <a:t>2017.03.22.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36C6-E40C-4C8B-91EE-A3FE0B8BC9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687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7EAC-ABC9-426D-B131-1353D2079027}" type="datetimeFigureOut">
              <a:rPr lang="hu-HU" smtClean="0"/>
              <a:t>2017.03.22.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36C6-E40C-4C8B-91EE-A3FE0B8BC9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8262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7EAC-ABC9-426D-B131-1353D2079027}" type="datetimeFigureOut">
              <a:rPr lang="hu-HU" smtClean="0"/>
              <a:t>2017.03.22.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36C6-E40C-4C8B-91EE-A3FE0B8BC9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534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7EAC-ABC9-426D-B131-1353D2079027}" type="datetimeFigureOut">
              <a:rPr lang="hu-HU" smtClean="0"/>
              <a:t>2017.03.22.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36C6-E40C-4C8B-91EE-A3FE0B8BC9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27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7EAC-ABC9-426D-B131-1353D2079027}" type="datetimeFigureOut">
              <a:rPr lang="hu-HU" smtClean="0"/>
              <a:t>2017.03.22.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36C6-E40C-4C8B-91EE-A3FE0B8BC9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080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7EAC-ABC9-426D-B131-1353D2079027}" type="datetimeFigureOut">
              <a:rPr lang="hu-HU" smtClean="0"/>
              <a:t>2017.03.22.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36C6-E40C-4C8B-91EE-A3FE0B8BC9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719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7EAC-ABC9-426D-B131-1353D2079027}" type="datetimeFigureOut">
              <a:rPr lang="hu-HU" smtClean="0"/>
              <a:t>2017.03.22.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36C6-E40C-4C8B-91EE-A3FE0B8BC9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07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7EAC-ABC9-426D-B131-1353D2079027}" type="datetimeFigureOut">
              <a:rPr lang="hu-HU" smtClean="0"/>
              <a:t>2017.03.22.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36C6-E40C-4C8B-91EE-A3FE0B8BC9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390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7EAC-ABC9-426D-B131-1353D2079027}" type="datetimeFigureOut">
              <a:rPr lang="hu-HU" smtClean="0"/>
              <a:t>2017.03.22.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36C6-E40C-4C8B-91EE-A3FE0B8BC9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3799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7EAC-ABC9-426D-B131-1353D2079027}" type="datetimeFigureOut">
              <a:rPr lang="hu-HU" smtClean="0"/>
              <a:t>2017.03.22.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36C6-E40C-4C8B-91EE-A3FE0B8BC9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970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37EAC-ABC9-426D-B131-1353D2079027}" type="datetimeFigureOut">
              <a:rPr lang="hu-HU" smtClean="0"/>
              <a:t>2017.03.22.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E36C6-E40C-4C8B-91EE-A3FE0B8BC9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538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4200" b="1" dirty="0" smtClean="0"/>
              <a:t>Géza fejedelem és István király államalapító tevékenysége</a:t>
            </a:r>
            <a:endParaRPr lang="hu-HU" sz="42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123112"/>
            <a:ext cx="9144000" cy="1134687"/>
          </a:xfrm>
        </p:spPr>
        <p:txBody>
          <a:bodyPr/>
          <a:lstStyle/>
          <a:p>
            <a:r>
              <a:rPr lang="hu-HU" dirty="0" smtClean="0"/>
              <a:t>(7. szóbeli tétel)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984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Előzmények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honfoglalás: 895 (Kárpát-medence)</a:t>
            </a:r>
          </a:p>
          <a:p>
            <a:r>
              <a:rPr lang="hu-HU" dirty="0" smtClean="0"/>
              <a:t>kalandozások (862-970 között): 38 nyugatra, 9 délre</a:t>
            </a:r>
          </a:p>
          <a:p>
            <a:r>
              <a:rPr lang="hu-HU" dirty="0" smtClean="0"/>
              <a:t>kalandozások vége:</a:t>
            </a:r>
          </a:p>
          <a:p>
            <a:pPr lvl="1"/>
            <a:r>
              <a:rPr lang="hu-HU" dirty="0" smtClean="0"/>
              <a:t>933: merseburgi vereség (I. Henrik ellen)</a:t>
            </a:r>
          </a:p>
          <a:p>
            <a:pPr lvl="1"/>
            <a:r>
              <a:rPr lang="hu-HU" dirty="0" smtClean="0"/>
              <a:t>955: augsburgi vereség (I. Ottó ellen)</a:t>
            </a:r>
          </a:p>
          <a:p>
            <a:r>
              <a:rPr lang="hu-HU" dirty="0" smtClean="0"/>
              <a:t>végleges letelepedés</a:t>
            </a:r>
          </a:p>
          <a:p>
            <a:r>
              <a:rPr lang="hu-HU" dirty="0" smtClean="0"/>
              <a:t>fejedelmi hatalom kiépítése</a:t>
            </a:r>
          </a:p>
          <a:p>
            <a:pPr lvl="1"/>
            <a:r>
              <a:rPr lang="hu-HU" dirty="0" smtClean="0"/>
              <a:t>a hadierők verve érkeztek, ez a gyengeség kihasználható volt</a:t>
            </a:r>
          </a:p>
          <a:p>
            <a:pPr lvl="1"/>
            <a:r>
              <a:rPr lang="hu-HU" dirty="0" smtClean="0"/>
              <a:t>Taksony fejedelem (955-972)</a:t>
            </a:r>
          </a:p>
          <a:p>
            <a:pPr lvl="1"/>
            <a:endParaRPr lang="hu-HU" dirty="0"/>
          </a:p>
          <a:p>
            <a:pPr lvl="1"/>
            <a:endParaRPr lang="hu-HU" dirty="0" smtClean="0"/>
          </a:p>
        </p:txBody>
      </p:sp>
      <p:cxnSp>
        <p:nvCxnSpPr>
          <p:cNvPr id="5" name="Egyenes összekötő 4"/>
          <p:cNvCxnSpPr/>
          <p:nvPr/>
        </p:nvCxnSpPr>
        <p:spPr>
          <a:xfrm>
            <a:off x="4096512" y="5535168"/>
            <a:ext cx="9875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22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Géza fejedelem (972-997)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Szeniorátus</a:t>
            </a:r>
            <a:r>
              <a:rPr lang="hu-HU" dirty="0" smtClean="0"/>
              <a:t> szerint örökölte a hatalmat (legidősebb férfi tag)</a:t>
            </a:r>
          </a:p>
          <a:p>
            <a:r>
              <a:rPr lang="hu-HU" dirty="0" smtClean="0"/>
              <a:t>Keménykezű, határozott uralkodó</a:t>
            </a:r>
          </a:p>
          <a:p>
            <a:r>
              <a:rPr lang="hu-HU" dirty="0" smtClean="0"/>
              <a:t>Hatalomszerzéshez házasságkötés (Sarolt </a:t>
            </a:r>
            <a:r>
              <a:rPr lang="hu-HU" dirty="0" smtClean="0">
                <a:sym typeface="Wingdings" panose="05000000000000000000" pitchFamily="2" charset="2"/>
              </a:rPr>
              <a:t> Erdély</a:t>
            </a:r>
            <a:r>
              <a:rPr lang="hu-HU" dirty="0" smtClean="0"/>
              <a:t>)</a:t>
            </a:r>
          </a:p>
          <a:p>
            <a:r>
              <a:rPr lang="hu-HU" dirty="0" smtClean="0"/>
              <a:t>Cél: a nemzet csatlakozzon a kereszténységhez</a:t>
            </a:r>
          </a:p>
          <a:p>
            <a:r>
              <a:rPr lang="hu-HU" dirty="0" smtClean="0"/>
              <a:t>Nyitás Nyugat-Európa felé</a:t>
            </a:r>
          </a:p>
          <a:p>
            <a:r>
              <a:rPr lang="hu-HU" dirty="0" smtClean="0"/>
              <a:t>973: </a:t>
            </a:r>
            <a:r>
              <a:rPr lang="hu-HU" dirty="0" err="1" smtClean="0"/>
              <a:t>Quedlinburgba</a:t>
            </a:r>
            <a:r>
              <a:rPr lang="hu-HU" dirty="0" smtClean="0"/>
              <a:t> 12 követet küld</a:t>
            </a:r>
          </a:p>
          <a:p>
            <a:pPr lvl="1"/>
            <a:r>
              <a:rPr lang="hu-HU" dirty="0" smtClean="0"/>
              <a:t>a békéért: lemondott a Lajtán túli területekről</a:t>
            </a:r>
          </a:p>
          <a:p>
            <a:r>
              <a:rPr lang="hu-HU" dirty="0" smtClean="0"/>
              <a:t>Megkeresztelkedett</a:t>
            </a:r>
          </a:p>
          <a:p>
            <a:r>
              <a:rPr lang="hu-HU" dirty="0" smtClean="0"/>
              <a:t>Utódja: Vajk</a:t>
            </a:r>
          </a:p>
          <a:p>
            <a:endParaRPr lang="hu-HU" dirty="0"/>
          </a:p>
        </p:txBody>
      </p:sp>
      <p:cxnSp>
        <p:nvCxnSpPr>
          <p:cNvPr id="5" name="Egyenes összekötő 4"/>
          <p:cNvCxnSpPr/>
          <p:nvPr/>
        </p:nvCxnSpPr>
        <p:spPr>
          <a:xfrm flipV="1">
            <a:off x="4706112" y="707136"/>
            <a:ext cx="1865376" cy="12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9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Szent István (997-1038)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Feleségül veszi Gizellát</a:t>
            </a:r>
          </a:p>
          <a:p>
            <a:r>
              <a:rPr lang="hu-HU" dirty="0" smtClean="0"/>
              <a:t>Koppány (Balatontól délre eső területeket uralta)</a:t>
            </a:r>
          </a:p>
          <a:p>
            <a:r>
              <a:rPr lang="hu-HU" dirty="0" smtClean="0"/>
              <a:t>István </a:t>
            </a:r>
            <a:r>
              <a:rPr lang="hu-HU" dirty="0" smtClean="0">
                <a:sym typeface="Wingdings" panose="05000000000000000000" pitchFamily="2" charset="2"/>
              </a:rPr>
              <a:t> Koppány: csata Veszprémben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Koppány leverése  királyi cím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Koronázása: Esztergom/Székesfehérvár? (1001)</a:t>
            </a: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Korona II. Szilveszter pápától</a:t>
            </a:r>
          </a:p>
        </p:txBody>
      </p:sp>
      <p:cxnSp>
        <p:nvCxnSpPr>
          <p:cNvPr id="5" name="Egyenes összekötő 4"/>
          <p:cNvCxnSpPr/>
          <p:nvPr/>
        </p:nvCxnSpPr>
        <p:spPr>
          <a:xfrm>
            <a:off x="3803904" y="646176"/>
            <a:ext cx="22555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032" y="1825625"/>
            <a:ext cx="3214326" cy="299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88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István belpolitikája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Belharcok</a:t>
            </a:r>
          </a:p>
          <a:p>
            <a:pPr lvl="1"/>
            <a:r>
              <a:rPr lang="hu-HU" dirty="0" smtClean="0"/>
              <a:t>1003: erdélyi gyula ellen (saját nagybátyja)</a:t>
            </a:r>
          </a:p>
          <a:p>
            <a:pPr lvl="1"/>
            <a:r>
              <a:rPr lang="hu-HU" dirty="0" smtClean="0"/>
              <a:t>1008: fekete magyarok (Pécs, Kalocsa)</a:t>
            </a:r>
          </a:p>
          <a:p>
            <a:pPr lvl="1"/>
            <a:r>
              <a:rPr lang="hu-HU" dirty="0" smtClean="0"/>
              <a:t>1028: Ajtony (</a:t>
            </a:r>
            <a:r>
              <a:rPr lang="hu-HU" dirty="0" err="1" smtClean="0"/>
              <a:t>Marosvár</a:t>
            </a:r>
            <a:r>
              <a:rPr lang="hu-HU" dirty="0" smtClean="0"/>
              <a:t>; Csanád vármegye)</a:t>
            </a:r>
          </a:p>
          <a:p>
            <a:r>
              <a:rPr lang="hu-HU" dirty="0" smtClean="0"/>
              <a:t>Ezek után István a Kárpát-medence teljes ura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300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István külpolitikája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Nyugati kereszténység elterjesztése</a:t>
            </a:r>
          </a:p>
          <a:p>
            <a:r>
              <a:rPr lang="hu-HU" dirty="0" smtClean="0"/>
              <a:t>Béke a környező országokkal</a:t>
            </a:r>
          </a:p>
          <a:p>
            <a:pPr lvl="1"/>
            <a:r>
              <a:rPr lang="hu-HU" dirty="0" smtClean="0"/>
              <a:t>Gizellával való házasság</a:t>
            </a:r>
          </a:p>
          <a:p>
            <a:pPr lvl="1"/>
            <a:r>
              <a:rPr lang="hu-HU" dirty="0" smtClean="0"/>
              <a:t>Német-római Birodalom, Bizánci Birodalom</a:t>
            </a:r>
          </a:p>
          <a:p>
            <a:pPr lvl="1"/>
            <a:r>
              <a:rPr lang="hu-HU" dirty="0" smtClean="0"/>
              <a:t>Szövetségek kisebb hadjáratokban</a:t>
            </a:r>
          </a:p>
          <a:p>
            <a:r>
              <a:rPr lang="hu-HU" dirty="0" smtClean="0"/>
              <a:t>Ellenségek:</a:t>
            </a:r>
          </a:p>
          <a:p>
            <a:pPr lvl="1"/>
            <a:r>
              <a:rPr lang="hu-HU" dirty="0" smtClean="0"/>
              <a:t>besenyők (Erdély)</a:t>
            </a:r>
          </a:p>
          <a:p>
            <a:pPr lvl="1"/>
            <a:r>
              <a:rPr lang="hu-HU" dirty="0" smtClean="0"/>
              <a:t>németek (1030) </a:t>
            </a:r>
            <a:r>
              <a:rPr lang="hu-HU" dirty="0" smtClean="0">
                <a:sym typeface="Wingdings" panose="05000000000000000000" pitchFamily="2" charset="2"/>
              </a:rPr>
              <a:t> győzelem (felperzselt föld taktikája)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789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Egyházpolitika, közigazgatás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8179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Érsekségek (Esztergom, Kalocsa), püspökségek</a:t>
            </a:r>
          </a:p>
          <a:p>
            <a:r>
              <a:rPr lang="hu-HU" dirty="0" smtClean="0"/>
              <a:t>Törvénykezés</a:t>
            </a:r>
          </a:p>
          <a:p>
            <a:pPr lvl="1"/>
            <a:r>
              <a:rPr lang="hu-HU" dirty="0"/>
              <a:t>10 falvanként 1 templom építendő</a:t>
            </a:r>
          </a:p>
          <a:p>
            <a:pPr lvl="1"/>
            <a:r>
              <a:rPr lang="hu-HU" dirty="0" smtClean="0"/>
              <a:t>Vasárnap ünnepnap, kötelező templomba járás</a:t>
            </a:r>
          </a:p>
          <a:p>
            <a:pPr lvl="1"/>
            <a:r>
              <a:rPr lang="hu-HU" dirty="0" smtClean="0"/>
              <a:t>Tized (egyházi adó)</a:t>
            </a:r>
          </a:p>
          <a:p>
            <a:r>
              <a:rPr lang="hu-HU" dirty="0" smtClean="0"/>
              <a:t>Pannonhalmi bencés apátság (és még néhány más apátság, kolostor)</a:t>
            </a:r>
          </a:p>
          <a:p>
            <a:pPr lvl="1"/>
            <a:r>
              <a:rPr lang="hu-HU" dirty="0" smtClean="0"/>
              <a:t>Ezekben: latin írásbeliség, iskolák</a:t>
            </a:r>
          </a:p>
          <a:p>
            <a:r>
              <a:rPr lang="hu-HU" dirty="0" smtClean="0"/>
              <a:t>Az országot vármegyékre osztja</a:t>
            </a:r>
          </a:p>
          <a:p>
            <a:pPr lvl="1"/>
            <a:r>
              <a:rPr lang="hu-HU" dirty="0" smtClean="0"/>
              <a:t>Vezetője: ispán</a:t>
            </a:r>
          </a:p>
          <a:p>
            <a:pPr lvl="1"/>
            <a:r>
              <a:rPr lang="hu-HU" dirty="0" smtClean="0"/>
              <a:t>Központja: vár </a:t>
            </a:r>
            <a:r>
              <a:rPr lang="hu-HU" dirty="0" smtClean="0">
                <a:sym typeface="Wingdings" panose="05000000000000000000" pitchFamily="2" charset="2"/>
              </a:rPr>
              <a:t> várispán, várjobbágyok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Pénzverés: ezüstdénár</a:t>
            </a:r>
            <a:endParaRPr lang="hu-HU" dirty="0">
              <a:sym typeface="Wingdings" panose="05000000000000000000" pitchFamily="2" charset="2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654" y="4314649"/>
            <a:ext cx="4400169" cy="235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3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Törvénykezés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Törvénykönyv</a:t>
            </a:r>
          </a:p>
          <a:p>
            <a:pPr lvl="1"/>
            <a:r>
              <a:rPr lang="hu-HU" smtClean="0"/>
              <a:t>Egyházi </a:t>
            </a:r>
            <a:r>
              <a:rPr lang="hu-HU" smtClean="0"/>
              <a:t>rendelkezések</a:t>
            </a:r>
            <a:endParaRPr lang="hu-HU" dirty="0" smtClean="0"/>
          </a:p>
          <a:p>
            <a:pPr lvl="1"/>
            <a:r>
              <a:rPr lang="hu-HU" dirty="0" smtClean="0"/>
              <a:t>Világi hatalom központja Székesfehérvár</a:t>
            </a:r>
          </a:p>
          <a:p>
            <a:pPr lvl="1"/>
            <a:r>
              <a:rPr lang="hu-HU" dirty="0" smtClean="0"/>
              <a:t>Egyházi hatalom központja Esztergom</a:t>
            </a:r>
          </a:p>
          <a:p>
            <a:r>
              <a:rPr lang="hu-HU" dirty="0"/>
              <a:t>Intelmek (1027)</a:t>
            </a:r>
          </a:p>
          <a:p>
            <a:pPr lvl="1"/>
            <a:r>
              <a:rPr lang="hu-HU" dirty="0"/>
              <a:t>Királytükör</a:t>
            </a:r>
          </a:p>
          <a:p>
            <a:pPr lvl="1"/>
            <a:r>
              <a:rPr lang="hu-HU" dirty="0"/>
              <a:t>Fiához, Imre herceghez </a:t>
            </a:r>
            <a:r>
              <a:rPr lang="hu-HU" dirty="0" smtClean="0"/>
              <a:t>írta</a:t>
            </a:r>
          </a:p>
        </p:txBody>
      </p:sp>
    </p:spTree>
    <p:extLst>
      <p:ext uri="{BB962C8B-B14F-4D97-AF65-F5344CB8AC3E}">
        <p14:creationId xmlns:p14="http://schemas.microsoft.com/office/powerpoint/2010/main" val="425156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324</Words>
  <Application>Microsoft Office PowerPoint</Application>
  <PresentationFormat>Szélesvásznú</PresentationFormat>
  <Paragraphs>64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Office-téma</vt:lpstr>
      <vt:lpstr>Géza fejedelem és István király államalapító tevékenysége</vt:lpstr>
      <vt:lpstr>Előzmények</vt:lpstr>
      <vt:lpstr>Géza fejedelem (972-997)</vt:lpstr>
      <vt:lpstr>Szent István (997-1038)</vt:lpstr>
      <vt:lpstr>István belpolitikája</vt:lpstr>
      <vt:lpstr>István külpolitikája</vt:lpstr>
      <vt:lpstr>Egyházpolitika, közigazgatás</vt:lpstr>
      <vt:lpstr>Törvénykezés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Géza fejedelem és István király államalapító tevékenysége</dc:title>
  <dc:creator>benoke98@freemail.hu</dc:creator>
  <cp:lastModifiedBy>benoke98@freemail.hu</cp:lastModifiedBy>
  <cp:revision>38</cp:revision>
  <dcterms:created xsi:type="dcterms:W3CDTF">2017-03-10T00:07:31Z</dcterms:created>
  <dcterms:modified xsi:type="dcterms:W3CDTF">2017-03-22T18:06:16Z</dcterms:modified>
</cp:coreProperties>
</file>